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1" r:id="rId2"/>
    <p:sldId id="316" r:id="rId3"/>
    <p:sldId id="392" r:id="rId4"/>
    <p:sldId id="375" r:id="rId5"/>
    <p:sldId id="394" r:id="rId6"/>
    <p:sldId id="395" r:id="rId7"/>
    <p:sldId id="396" r:id="rId8"/>
    <p:sldId id="399" r:id="rId9"/>
    <p:sldId id="400" r:id="rId10"/>
    <p:sldId id="401" r:id="rId11"/>
    <p:sldId id="402" r:id="rId12"/>
    <p:sldId id="403" r:id="rId13"/>
    <p:sldId id="404" r:id="rId14"/>
    <p:sldId id="39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C6C5"/>
    <a:srgbClr val="81E3E3"/>
    <a:srgbClr val="FF6600"/>
    <a:srgbClr val="EF5703"/>
    <a:srgbClr val="EAAF0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128" d="100"/>
          <a:sy n="128" d="100"/>
        </p:scale>
        <p:origin x="52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B779B-D289-4166-9176-50B6D4C279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42CD7BB-2BFF-4FA6-BEAB-5582918667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39F9B6-1262-49E2-885B-60418E51734B}"/>
              </a:ext>
            </a:extLst>
          </p:cNvPr>
          <p:cNvSpPr>
            <a:spLocks noGrp="1"/>
          </p:cNvSpPr>
          <p:nvPr>
            <p:ph type="dt" sz="half" idx="10"/>
          </p:nvPr>
        </p:nvSpPr>
        <p:spPr/>
        <p:txBody>
          <a:bodyPr/>
          <a:lstStyle/>
          <a:p>
            <a:fld id="{0F0B482D-CC4A-4012-BAB3-8C726D777B00}" type="datetimeFigureOut">
              <a:rPr lang="en-US" smtClean="0"/>
              <a:t>3/7/23</a:t>
            </a:fld>
            <a:endParaRPr lang="en-US" dirty="0"/>
          </a:p>
        </p:txBody>
      </p:sp>
      <p:sp>
        <p:nvSpPr>
          <p:cNvPr id="5" name="Footer Placeholder 4">
            <a:extLst>
              <a:ext uri="{FF2B5EF4-FFF2-40B4-BE49-F238E27FC236}">
                <a16:creationId xmlns:a16="http://schemas.microsoft.com/office/drawing/2014/main" id="{7C427F4F-C145-4FD1-8386-A612EB5EAFE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3532CB1-F18B-44A7-9489-F488D946AB10}"/>
              </a:ext>
            </a:extLst>
          </p:cNvPr>
          <p:cNvSpPr>
            <a:spLocks noGrp="1"/>
          </p:cNvSpPr>
          <p:nvPr>
            <p:ph type="sldNum" sz="quarter" idx="12"/>
          </p:nvPr>
        </p:nvSpPr>
        <p:spPr/>
        <p:txBody>
          <a:bodyPr/>
          <a:lstStyle/>
          <a:p>
            <a:fld id="{69C52D33-39C2-4739-B795-34BDDE5BCEAC}" type="slidenum">
              <a:rPr lang="en-US" smtClean="0"/>
              <a:t>‹#›</a:t>
            </a:fld>
            <a:endParaRPr lang="en-US" dirty="0"/>
          </a:p>
        </p:txBody>
      </p:sp>
    </p:spTree>
    <p:extLst>
      <p:ext uri="{BB962C8B-B14F-4D97-AF65-F5344CB8AC3E}">
        <p14:creationId xmlns:p14="http://schemas.microsoft.com/office/powerpoint/2010/main" val="1969083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9CE44-CCDA-4D43-97FD-9A754190287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943A166-E7B1-4771-AAC0-82975DD2BE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54BCC9-7A4B-45F4-8C8B-136A8481452B}"/>
              </a:ext>
            </a:extLst>
          </p:cNvPr>
          <p:cNvSpPr>
            <a:spLocks noGrp="1"/>
          </p:cNvSpPr>
          <p:nvPr>
            <p:ph type="dt" sz="half" idx="10"/>
          </p:nvPr>
        </p:nvSpPr>
        <p:spPr/>
        <p:txBody>
          <a:bodyPr/>
          <a:lstStyle/>
          <a:p>
            <a:fld id="{0F0B482D-CC4A-4012-BAB3-8C726D777B00}" type="datetimeFigureOut">
              <a:rPr lang="en-US" smtClean="0"/>
              <a:t>3/7/23</a:t>
            </a:fld>
            <a:endParaRPr lang="en-US" dirty="0"/>
          </a:p>
        </p:txBody>
      </p:sp>
      <p:sp>
        <p:nvSpPr>
          <p:cNvPr id="5" name="Footer Placeholder 4">
            <a:extLst>
              <a:ext uri="{FF2B5EF4-FFF2-40B4-BE49-F238E27FC236}">
                <a16:creationId xmlns:a16="http://schemas.microsoft.com/office/drawing/2014/main" id="{B273FE64-8267-43D6-B84C-BE4D8473B95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7D5C2F-AB52-42C9-8A9B-DEF196171672}"/>
              </a:ext>
            </a:extLst>
          </p:cNvPr>
          <p:cNvSpPr>
            <a:spLocks noGrp="1"/>
          </p:cNvSpPr>
          <p:nvPr>
            <p:ph type="sldNum" sz="quarter" idx="12"/>
          </p:nvPr>
        </p:nvSpPr>
        <p:spPr/>
        <p:txBody>
          <a:bodyPr/>
          <a:lstStyle/>
          <a:p>
            <a:fld id="{69C52D33-39C2-4739-B795-34BDDE5BCEAC}" type="slidenum">
              <a:rPr lang="en-US" smtClean="0"/>
              <a:t>‹#›</a:t>
            </a:fld>
            <a:endParaRPr lang="en-US" dirty="0"/>
          </a:p>
        </p:txBody>
      </p:sp>
    </p:spTree>
    <p:extLst>
      <p:ext uri="{BB962C8B-B14F-4D97-AF65-F5344CB8AC3E}">
        <p14:creationId xmlns:p14="http://schemas.microsoft.com/office/powerpoint/2010/main" val="1266728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FA1658-F78C-4372-BB8E-7EB5DB1658D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EC56626-85B2-41AB-AAF5-EC6208424C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6ABCA0-C3AC-4D05-845C-51C24CF7C2CC}"/>
              </a:ext>
            </a:extLst>
          </p:cNvPr>
          <p:cNvSpPr>
            <a:spLocks noGrp="1"/>
          </p:cNvSpPr>
          <p:nvPr>
            <p:ph type="dt" sz="half" idx="10"/>
          </p:nvPr>
        </p:nvSpPr>
        <p:spPr/>
        <p:txBody>
          <a:bodyPr/>
          <a:lstStyle/>
          <a:p>
            <a:fld id="{0F0B482D-CC4A-4012-BAB3-8C726D777B00}" type="datetimeFigureOut">
              <a:rPr lang="en-US" smtClean="0"/>
              <a:t>3/7/23</a:t>
            </a:fld>
            <a:endParaRPr lang="en-US" dirty="0"/>
          </a:p>
        </p:txBody>
      </p:sp>
      <p:sp>
        <p:nvSpPr>
          <p:cNvPr id="5" name="Footer Placeholder 4">
            <a:extLst>
              <a:ext uri="{FF2B5EF4-FFF2-40B4-BE49-F238E27FC236}">
                <a16:creationId xmlns:a16="http://schemas.microsoft.com/office/drawing/2014/main" id="{C624F03E-CFDC-4F95-A32D-9A25273E5CD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DCC40C0-45B7-4F99-80B2-4F5EA0A5872D}"/>
              </a:ext>
            </a:extLst>
          </p:cNvPr>
          <p:cNvSpPr>
            <a:spLocks noGrp="1"/>
          </p:cNvSpPr>
          <p:nvPr>
            <p:ph type="sldNum" sz="quarter" idx="12"/>
          </p:nvPr>
        </p:nvSpPr>
        <p:spPr/>
        <p:txBody>
          <a:bodyPr/>
          <a:lstStyle/>
          <a:p>
            <a:fld id="{69C52D33-39C2-4739-B795-34BDDE5BCEAC}" type="slidenum">
              <a:rPr lang="en-US" smtClean="0"/>
              <a:t>‹#›</a:t>
            </a:fld>
            <a:endParaRPr lang="en-US" dirty="0"/>
          </a:p>
        </p:txBody>
      </p:sp>
    </p:spTree>
    <p:extLst>
      <p:ext uri="{BB962C8B-B14F-4D97-AF65-F5344CB8AC3E}">
        <p14:creationId xmlns:p14="http://schemas.microsoft.com/office/powerpoint/2010/main" val="388638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00E9C-CBDE-499F-A15D-AF5FD8F131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4F005C-0C8C-4B55-A0EB-F115CD5022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75C4A0-5F35-490E-B997-459081122D3C}"/>
              </a:ext>
            </a:extLst>
          </p:cNvPr>
          <p:cNvSpPr>
            <a:spLocks noGrp="1"/>
          </p:cNvSpPr>
          <p:nvPr>
            <p:ph type="dt" sz="half" idx="10"/>
          </p:nvPr>
        </p:nvSpPr>
        <p:spPr/>
        <p:txBody>
          <a:bodyPr/>
          <a:lstStyle/>
          <a:p>
            <a:fld id="{0F0B482D-CC4A-4012-BAB3-8C726D777B00}" type="datetimeFigureOut">
              <a:rPr lang="en-US" smtClean="0"/>
              <a:t>3/7/23</a:t>
            </a:fld>
            <a:endParaRPr lang="en-US" dirty="0"/>
          </a:p>
        </p:txBody>
      </p:sp>
      <p:sp>
        <p:nvSpPr>
          <p:cNvPr id="5" name="Footer Placeholder 4">
            <a:extLst>
              <a:ext uri="{FF2B5EF4-FFF2-40B4-BE49-F238E27FC236}">
                <a16:creationId xmlns:a16="http://schemas.microsoft.com/office/drawing/2014/main" id="{C7FE9E9C-99A5-4746-86C6-47B6ED56068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7099045-C7AA-4C65-A4D0-9E46EB5EECFD}"/>
              </a:ext>
            </a:extLst>
          </p:cNvPr>
          <p:cNvSpPr>
            <a:spLocks noGrp="1"/>
          </p:cNvSpPr>
          <p:nvPr>
            <p:ph type="sldNum" sz="quarter" idx="12"/>
          </p:nvPr>
        </p:nvSpPr>
        <p:spPr/>
        <p:txBody>
          <a:bodyPr/>
          <a:lstStyle/>
          <a:p>
            <a:fld id="{69C52D33-39C2-4739-B795-34BDDE5BCEAC}" type="slidenum">
              <a:rPr lang="en-US" smtClean="0"/>
              <a:t>‹#›</a:t>
            </a:fld>
            <a:endParaRPr lang="en-US" dirty="0"/>
          </a:p>
        </p:txBody>
      </p:sp>
    </p:spTree>
    <p:extLst>
      <p:ext uri="{BB962C8B-B14F-4D97-AF65-F5344CB8AC3E}">
        <p14:creationId xmlns:p14="http://schemas.microsoft.com/office/powerpoint/2010/main" val="2383510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225F4-F555-42A8-A367-7A9F3EC4D7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20146C9-1D5C-4605-8691-40802F6745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4432B2-D404-420C-B609-145252D24F31}"/>
              </a:ext>
            </a:extLst>
          </p:cNvPr>
          <p:cNvSpPr>
            <a:spLocks noGrp="1"/>
          </p:cNvSpPr>
          <p:nvPr>
            <p:ph type="dt" sz="half" idx="10"/>
          </p:nvPr>
        </p:nvSpPr>
        <p:spPr/>
        <p:txBody>
          <a:bodyPr/>
          <a:lstStyle/>
          <a:p>
            <a:fld id="{0F0B482D-CC4A-4012-BAB3-8C726D777B00}" type="datetimeFigureOut">
              <a:rPr lang="en-US" smtClean="0"/>
              <a:t>3/7/23</a:t>
            </a:fld>
            <a:endParaRPr lang="en-US" dirty="0"/>
          </a:p>
        </p:txBody>
      </p:sp>
      <p:sp>
        <p:nvSpPr>
          <p:cNvPr id="5" name="Footer Placeholder 4">
            <a:extLst>
              <a:ext uri="{FF2B5EF4-FFF2-40B4-BE49-F238E27FC236}">
                <a16:creationId xmlns:a16="http://schemas.microsoft.com/office/drawing/2014/main" id="{9BB928B2-BE2F-44FA-BF90-C025E3B1AAD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8D533F3-43B8-4F26-9C18-03B7435FA278}"/>
              </a:ext>
            </a:extLst>
          </p:cNvPr>
          <p:cNvSpPr>
            <a:spLocks noGrp="1"/>
          </p:cNvSpPr>
          <p:nvPr>
            <p:ph type="sldNum" sz="quarter" idx="12"/>
          </p:nvPr>
        </p:nvSpPr>
        <p:spPr/>
        <p:txBody>
          <a:bodyPr/>
          <a:lstStyle/>
          <a:p>
            <a:fld id="{69C52D33-39C2-4739-B795-34BDDE5BCEAC}" type="slidenum">
              <a:rPr lang="en-US" smtClean="0"/>
              <a:t>‹#›</a:t>
            </a:fld>
            <a:endParaRPr lang="en-US" dirty="0"/>
          </a:p>
        </p:txBody>
      </p:sp>
    </p:spTree>
    <p:extLst>
      <p:ext uri="{BB962C8B-B14F-4D97-AF65-F5344CB8AC3E}">
        <p14:creationId xmlns:p14="http://schemas.microsoft.com/office/powerpoint/2010/main" val="1979812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8D5BF-1454-4DB5-A1AB-D1A58F2388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C21DCD-2ECE-45EF-8330-31CF8B9BF6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C42E43-F4CA-44B4-A328-7B52907C4CD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BFD0882-44EB-46BF-BB8E-391EBA47EACA}"/>
              </a:ext>
            </a:extLst>
          </p:cNvPr>
          <p:cNvSpPr>
            <a:spLocks noGrp="1"/>
          </p:cNvSpPr>
          <p:nvPr>
            <p:ph type="dt" sz="half" idx="10"/>
          </p:nvPr>
        </p:nvSpPr>
        <p:spPr/>
        <p:txBody>
          <a:bodyPr/>
          <a:lstStyle/>
          <a:p>
            <a:fld id="{0F0B482D-CC4A-4012-BAB3-8C726D777B00}" type="datetimeFigureOut">
              <a:rPr lang="en-US" smtClean="0"/>
              <a:t>3/7/23</a:t>
            </a:fld>
            <a:endParaRPr lang="en-US" dirty="0"/>
          </a:p>
        </p:txBody>
      </p:sp>
      <p:sp>
        <p:nvSpPr>
          <p:cNvPr id="6" name="Footer Placeholder 5">
            <a:extLst>
              <a:ext uri="{FF2B5EF4-FFF2-40B4-BE49-F238E27FC236}">
                <a16:creationId xmlns:a16="http://schemas.microsoft.com/office/drawing/2014/main" id="{F26A10A2-3CE4-447D-AE01-7DBCCD8169A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7663111-1A39-4FC5-8CB9-840F7CFE2F78}"/>
              </a:ext>
            </a:extLst>
          </p:cNvPr>
          <p:cNvSpPr>
            <a:spLocks noGrp="1"/>
          </p:cNvSpPr>
          <p:nvPr>
            <p:ph type="sldNum" sz="quarter" idx="12"/>
          </p:nvPr>
        </p:nvSpPr>
        <p:spPr/>
        <p:txBody>
          <a:bodyPr/>
          <a:lstStyle/>
          <a:p>
            <a:fld id="{69C52D33-39C2-4739-B795-34BDDE5BCEAC}" type="slidenum">
              <a:rPr lang="en-US" smtClean="0"/>
              <a:t>‹#›</a:t>
            </a:fld>
            <a:endParaRPr lang="en-US" dirty="0"/>
          </a:p>
        </p:txBody>
      </p:sp>
    </p:spTree>
    <p:extLst>
      <p:ext uri="{BB962C8B-B14F-4D97-AF65-F5344CB8AC3E}">
        <p14:creationId xmlns:p14="http://schemas.microsoft.com/office/powerpoint/2010/main" val="3067861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AFCEE-6773-4897-B10F-11D76DC4B68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823C820-D00A-47C4-990D-DE1FCDA0BF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04D19E-FB94-45FC-B105-53C01A2FA0F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2D5740-393C-457A-855C-E95D50C94D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99ADBA-C736-4EE6-817D-1FCB02C2039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40467C5-FED1-4A86-A387-2956DC4477BC}"/>
              </a:ext>
            </a:extLst>
          </p:cNvPr>
          <p:cNvSpPr>
            <a:spLocks noGrp="1"/>
          </p:cNvSpPr>
          <p:nvPr>
            <p:ph type="dt" sz="half" idx="10"/>
          </p:nvPr>
        </p:nvSpPr>
        <p:spPr/>
        <p:txBody>
          <a:bodyPr/>
          <a:lstStyle/>
          <a:p>
            <a:fld id="{0F0B482D-CC4A-4012-BAB3-8C726D777B00}" type="datetimeFigureOut">
              <a:rPr lang="en-US" smtClean="0"/>
              <a:t>3/7/23</a:t>
            </a:fld>
            <a:endParaRPr lang="en-US" dirty="0"/>
          </a:p>
        </p:txBody>
      </p:sp>
      <p:sp>
        <p:nvSpPr>
          <p:cNvPr id="8" name="Footer Placeholder 7">
            <a:extLst>
              <a:ext uri="{FF2B5EF4-FFF2-40B4-BE49-F238E27FC236}">
                <a16:creationId xmlns:a16="http://schemas.microsoft.com/office/drawing/2014/main" id="{4FD2678D-69B9-4254-A601-C843571D39B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000F694-AF9D-4A13-97DA-3CFAC51D406E}"/>
              </a:ext>
            </a:extLst>
          </p:cNvPr>
          <p:cNvSpPr>
            <a:spLocks noGrp="1"/>
          </p:cNvSpPr>
          <p:nvPr>
            <p:ph type="sldNum" sz="quarter" idx="12"/>
          </p:nvPr>
        </p:nvSpPr>
        <p:spPr/>
        <p:txBody>
          <a:bodyPr/>
          <a:lstStyle/>
          <a:p>
            <a:fld id="{69C52D33-39C2-4739-B795-34BDDE5BCEAC}" type="slidenum">
              <a:rPr lang="en-US" smtClean="0"/>
              <a:t>‹#›</a:t>
            </a:fld>
            <a:endParaRPr lang="en-US" dirty="0"/>
          </a:p>
        </p:txBody>
      </p:sp>
    </p:spTree>
    <p:extLst>
      <p:ext uri="{BB962C8B-B14F-4D97-AF65-F5344CB8AC3E}">
        <p14:creationId xmlns:p14="http://schemas.microsoft.com/office/powerpoint/2010/main" val="2504305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B2D7F-A28E-4B87-89F8-AEC66CCBEA4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AE4BC65-6ECB-493A-87A7-06004AE59622}"/>
              </a:ext>
            </a:extLst>
          </p:cNvPr>
          <p:cNvSpPr>
            <a:spLocks noGrp="1"/>
          </p:cNvSpPr>
          <p:nvPr>
            <p:ph type="dt" sz="half" idx="10"/>
          </p:nvPr>
        </p:nvSpPr>
        <p:spPr/>
        <p:txBody>
          <a:bodyPr/>
          <a:lstStyle/>
          <a:p>
            <a:fld id="{0F0B482D-CC4A-4012-BAB3-8C726D777B00}" type="datetimeFigureOut">
              <a:rPr lang="en-US" smtClean="0"/>
              <a:t>3/7/23</a:t>
            </a:fld>
            <a:endParaRPr lang="en-US" dirty="0"/>
          </a:p>
        </p:txBody>
      </p:sp>
      <p:sp>
        <p:nvSpPr>
          <p:cNvPr id="4" name="Footer Placeholder 3">
            <a:extLst>
              <a:ext uri="{FF2B5EF4-FFF2-40B4-BE49-F238E27FC236}">
                <a16:creationId xmlns:a16="http://schemas.microsoft.com/office/drawing/2014/main" id="{E4755BE0-3D4C-47E0-A653-EC12A084639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7F59863-D494-4A7F-81A9-9F50BA5D73BD}"/>
              </a:ext>
            </a:extLst>
          </p:cNvPr>
          <p:cNvSpPr>
            <a:spLocks noGrp="1"/>
          </p:cNvSpPr>
          <p:nvPr>
            <p:ph type="sldNum" sz="quarter" idx="12"/>
          </p:nvPr>
        </p:nvSpPr>
        <p:spPr/>
        <p:txBody>
          <a:bodyPr/>
          <a:lstStyle/>
          <a:p>
            <a:fld id="{69C52D33-39C2-4739-B795-34BDDE5BCEAC}" type="slidenum">
              <a:rPr lang="en-US" smtClean="0"/>
              <a:t>‹#›</a:t>
            </a:fld>
            <a:endParaRPr lang="en-US" dirty="0"/>
          </a:p>
        </p:txBody>
      </p:sp>
    </p:spTree>
    <p:extLst>
      <p:ext uri="{BB962C8B-B14F-4D97-AF65-F5344CB8AC3E}">
        <p14:creationId xmlns:p14="http://schemas.microsoft.com/office/powerpoint/2010/main" val="900775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810E3D-2048-40B5-8712-E2CDFCAADA9F}"/>
              </a:ext>
            </a:extLst>
          </p:cNvPr>
          <p:cNvSpPr>
            <a:spLocks noGrp="1"/>
          </p:cNvSpPr>
          <p:nvPr>
            <p:ph type="dt" sz="half" idx="10"/>
          </p:nvPr>
        </p:nvSpPr>
        <p:spPr/>
        <p:txBody>
          <a:bodyPr/>
          <a:lstStyle/>
          <a:p>
            <a:fld id="{0F0B482D-CC4A-4012-BAB3-8C726D777B00}" type="datetimeFigureOut">
              <a:rPr lang="en-US" smtClean="0"/>
              <a:t>3/7/23</a:t>
            </a:fld>
            <a:endParaRPr lang="en-US" dirty="0"/>
          </a:p>
        </p:txBody>
      </p:sp>
      <p:sp>
        <p:nvSpPr>
          <p:cNvPr id="3" name="Footer Placeholder 2">
            <a:extLst>
              <a:ext uri="{FF2B5EF4-FFF2-40B4-BE49-F238E27FC236}">
                <a16:creationId xmlns:a16="http://schemas.microsoft.com/office/drawing/2014/main" id="{DB76AFA6-4941-41FD-AFE2-11CA909119C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4076805-09D2-4843-8765-EB0FC206DB3B}"/>
              </a:ext>
            </a:extLst>
          </p:cNvPr>
          <p:cNvSpPr>
            <a:spLocks noGrp="1"/>
          </p:cNvSpPr>
          <p:nvPr>
            <p:ph type="sldNum" sz="quarter" idx="12"/>
          </p:nvPr>
        </p:nvSpPr>
        <p:spPr/>
        <p:txBody>
          <a:bodyPr/>
          <a:lstStyle/>
          <a:p>
            <a:fld id="{69C52D33-39C2-4739-B795-34BDDE5BCEAC}" type="slidenum">
              <a:rPr lang="en-US" smtClean="0"/>
              <a:t>‹#›</a:t>
            </a:fld>
            <a:endParaRPr lang="en-US" dirty="0"/>
          </a:p>
        </p:txBody>
      </p:sp>
    </p:spTree>
    <p:extLst>
      <p:ext uri="{BB962C8B-B14F-4D97-AF65-F5344CB8AC3E}">
        <p14:creationId xmlns:p14="http://schemas.microsoft.com/office/powerpoint/2010/main" val="3528254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C5AC9-012E-4CB6-B048-7C493821B1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43A778E-C020-4FA0-BFE9-3A0BEDB831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CA3C36-651D-46F5-968C-45AAF43DD8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7923C3-1202-4BE4-A6BF-C727B5A885F4}"/>
              </a:ext>
            </a:extLst>
          </p:cNvPr>
          <p:cNvSpPr>
            <a:spLocks noGrp="1"/>
          </p:cNvSpPr>
          <p:nvPr>
            <p:ph type="dt" sz="half" idx="10"/>
          </p:nvPr>
        </p:nvSpPr>
        <p:spPr/>
        <p:txBody>
          <a:bodyPr/>
          <a:lstStyle/>
          <a:p>
            <a:fld id="{0F0B482D-CC4A-4012-BAB3-8C726D777B00}" type="datetimeFigureOut">
              <a:rPr lang="en-US" smtClean="0"/>
              <a:t>3/7/23</a:t>
            </a:fld>
            <a:endParaRPr lang="en-US" dirty="0"/>
          </a:p>
        </p:txBody>
      </p:sp>
      <p:sp>
        <p:nvSpPr>
          <p:cNvPr id="6" name="Footer Placeholder 5">
            <a:extLst>
              <a:ext uri="{FF2B5EF4-FFF2-40B4-BE49-F238E27FC236}">
                <a16:creationId xmlns:a16="http://schemas.microsoft.com/office/drawing/2014/main" id="{ED135C91-336E-47F4-929A-FDEEBBECCC2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D7E1966-E303-4590-8121-A1861CDAAB4A}"/>
              </a:ext>
            </a:extLst>
          </p:cNvPr>
          <p:cNvSpPr>
            <a:spLocks noGrp="1"/>
          </p:cNvSpPr>
          <p:nvPr>
            <p:ph type="sldNum" sz="quarter" idx="12"/>
          </p:nvPr>
        </p:nvSpPr>
        <p:spPr/>
        <p:txBody>
          <a:bodyPr/>
          <a:lstStyle/>
          <a:p>
            <a:fld id="{69C52D33-39C2-4739-B795-34BDDE5BCEAC}" type="slidenum">
              <a:rPr lang="en-US" smtClean="0"/>
              <a:t>‹#›</a:t>
            </a:fld>
            <a:endParaRPr lang="en-US" dirty="0"/>
          </a:p>
        </p:txBody>
      </p:sp>
    </p:spTree>
    <p:extLst>
      <p:ext uri="{BB962C8B-B14F-4D97-AF65-F5344CB8AC3E}">
        <p14:creationId xmlns:p14="http://schemas.microsoft.com/office/powerpoint/2010/main" val="10130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042F2-3873-4E6C-BA40-6F00595017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FAC2C5-97B1-4BCA-99F2-439677799D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3E50C36-978E-4CB3-B014-BBF0CA8D53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71EF05-40A5-43F3-9639-9A5FB96126E7}"/>
              </a:ext>
            </a:extLst>
          </p:cNvPr>
          <p:cNvSpPr>
            <a:spLocks noGrp="1"/>
          </p:cNvSpPr>
          <p:nvPr>
            <p:ph type="dt" sz="half" idx="10"/>
          </p:nvPr>
        </p:nvSpPr>
        <p:spPr/>
        <p:txBody>
          <a:bodyPr/>
          <a:lstStyle/>
          <a:p>
            <a:fld id="{0F0B482D-CC4A-4012-BAB3-8C726D777B00}" type="datetimeFigureOut">
              <a:rPr lang="en-US" smtClean="0"/>
              <a:t>3/7/23</a:t>
            </a:fld>
            <a:endParaRPr lang="en-US" dirty="0"/>
          </a:p>
        </p:txBody>
      </p:sp>
      <p:sp>
        <p:nvSpPr>
          <p:cNvPr id="6" name="Footer Placeholder 5">
            <a:extLst>
              <a:ext uri="{FF2B5EF4-FFF2-40B4-BE49-F238E27FC236}">
                <a16:creationId xmlns:a16="http://schemas.microsoft.com/office/drawing/2014/main" id="{F25FCDCE-114C-4E19-8F94-5F6E02C2403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F9B7C2E-D280-4508-894C-E94E16E077AB}"/>
              </a:ext>
            </a:extLst>
          </p:cNvPr>
          <p:cNvSpPr>
            <a:spLocks noGrp="1"/>
          </p:cNvSpPr>
          <p:nvPr>
            <p:ph type="sldNum" sz="quarter" idx="12"/>
          </p:nvPr>
        </p:nvSpPr>
        <p:spPr/>
        <p:txBody>
          <a:bodyPr/>
          <a:lstStyle/>
          <a:p>
            <a:fld id="{69C52D33-39C2-4739-B795-34BDDE5BCEAC}" type="slidenum">
              <a:rPr lang="en-US" smtClean="0"/>
              <a:t>‹#›</a:t>
            </a:fld>
            <a:endParaRPr lang="en-US" dirty="0"/>
          </a:p>
        </p:txBody>
      </p:sp>
    </p:spTree>
    <p:extLst>
      <p:ext uri="{BB962C8B-B14F-4D97-AF65-F5344CB8AC3E}">
        <p14:creationId xmlns:p14="http://schemas.microsoft.com/office/powerpoint/2010/main" val="4117175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A97BBA-344B-4C37-958F-91066AF15C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3EAC83D-627B-4989-9346-B0C34CC471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4A6D69-6A8F-4FEE-94E3-3A72F58A6D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0B482D-CC4A-4012-BAB3-8C726D777B00}" type="datetimeFigureOut">
              <a:rPr lang="en-US" smtClean="0"/>
              <a:t>3/7/23</a:t>
            </a:fld>
            <a:endParaRPr lang="en-US" dirty="0"/>
          </a:p>
        </p:txBody>
      </p:sp>
      <p:sp>
        <p:nvSpPr>
          <p:cNvPr id="5" name="Footer Placeholder 4">
            <a:extLst>
              <a:ext uri="{FF2B5EF4-FFF2-40B4-BE49-F238E27FC236}">
                <a16:creationId xmlns:a16="http://schemas.microsoft.com/office/drawing/2014/main" id="{0AE0B3A5-D76D-4C02-B09A-7093718538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F3FDB08-C9E2-4763-B9E8-A8A94E91E2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C52D33-39C2-4739-B795-34BDDE5BCEAC}" type="slidenum">
              <a:rPr lang="en-US" smtClean="0"/>
              <a:t>‹#›</a:t>
            </a:fld>
            <a:endParaRPr lang="en-US" dirty="0"/>
          </a:p>
        </p:txBody>
      </p:sp>
      <p:pic>
        <p:nvPicPr>
          <p:cNvPr id="10" name="Picture 9" descr="A screenshot of a video game&#10;&#10;Description automatically generated with medium confidence">
            <a:extLst>
              <a:ext uri="{FF2B5EF4-FFF2-40B4-BE49-F238E27FC236}">
                <a16:creationId xmlns:a16="http://schemas.microsoft.com/office/drawing/2014/main" id="{E2F0E4D9-4303-E3F0-FC9D-5A47EB86F26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647125" y="6336819"/>
            <a:ext cx="3255246" cy="483138"/>
          </a:xfrm>
          <a:prstGeom prst="rect">
            <a:avLst/>
          </a:prstGeom>
        </p:spPr>
      </p:pic>
    </p:spTree>
    <p:extLst>
      <p:ext uri="{BB962C8B-B14F-4D97-AF65-F5344CB8AC3E}">
        <p14:creationId xmlns:p14="http://schemas.microsoft.com/office/powerpoint/2010/main" val="1707951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5.sv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7.sv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9.sv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1.sv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socialworkportal.com/" TargetMode="External"/><Relationship Id="rId1" Type="http://schemas.openxmlformats.org/officeDocument/2006/relationships/slideLayout" Target="../slideLayouts/slideLayout2.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hyperlink" Target="https://www.socialworkportal.com/contact-u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1.sv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3.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E4C27B6-DB04-4891-AF97-BA1671B17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19898"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19AA5990-3F0D-40C8-B7E3-E186652E6D70}"/>
              </a:ext>
            </a:extLst>
          </p:cNvPr>
          <p:cNvPicPr>
            <a:picLocks noChangeAspect="1"/>
          </p:cNvPicPr>
          <p:nvPr/>
        </p:nvPicPr>
        <p:blipFill>
          <a:blip r:embed="rId2">
            <a:extLst>
              <a:ext uri="{28A0092B-C50C-407E-A947-70E740481C1C}">
                <a14:useLocalDpi xmlns:a14="http://schemas.microsoft.com/office/drawing/2010/main" val="0"/>
              </a:ext>
            </a:extLst>
          </a:blip>
          <a:srcRect t="780" b="780"/>
          <a:stretch/>
        </p:blipFill>
        <p:spPr>
          <a:xfrm>
            <a:off x="606719" y="0"/>
            <a:ext cx="11650218" cy="6858000"/>
          </a:xfrm>
          <a:prstGeom prst="rect">
            <a:avLst/>
          </a:prstGeom>
        </p:spPr>
      </p:pic>
      <p:sp>
        <p:nvSpPr>
          <p:cNvPr id="23" name="Rectangle 22">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5E0EAE70-C355-42D1-BF00-CA8A17A742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26" name="Rectangle 64">
              <a:extLst>
                <a:ext uri="{FF2B5EF4-FFF2-40B4-BE49-F238E27FC236}">
                  <a16:creationId xmlns:a16="http://schemas.microsoft.com/office/drawing/2014/main" id="{E6E58C95-A3F9-4C87-B9A5-32A7A75DDF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7B08CDDF-E602-4C1B-A248-A43292EB5D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6298B977-8F47-48C6-8454-11EF9478E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06A6FB8E-FB47-44B7-810F-B88B4CCA06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818DB8DB-4D04-42C0-BE68-842A9F29AE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DBCFEA99-52A4-4E8E-B9C9-3D39B0E32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A6C0BB10-7324-4D11-A497-57A85CDB62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D7440F2E-8192-4FDF-AE8F-2833B7F403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B9F7DA6A-1872-4697-A567-20A0115A05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98BC1544-07ED-411D-880C-58CB114914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4">
              <a:extLst>
                <a:ext uri="{FF2B5EF4-FFF2-40B4-BE49-F238E27FC236}">
                  <a16:creationId xmlns:a16="http://schemas.microsoft.com/office/drawing/2014/main" id="{BA70D948-9946-455F-8155-D274F01DAB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807FCDBA-F7E3-4836-8253-15D212128F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4">
              <a:extLst>
                <a:ext uri="{FF2B5EF4-FFF2-40B4-BE49-F238E27FC236}">
                  <a16:creationId xmlns:a16="http://schemas.microsoft.com/office/drawing/2014/main" id="{D6A9BF83-5C67-44B0-883C-82BCAA1923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6">
              <a:extLst>
                <a:ext uri="{FF2B5EF4-FFF2-40B4-BE49-F238E27FC236}">
                  <a16:creationId xmlns:a16="http://schemas.microsoft.com/office/drawing/2014/main" id="{94BA7F92-7961-489E-83BD-5518EB1E99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4">
              <a:extLst>
                <a:ext uri="{FF2B5EF4-FFF2-40B4-BE49-F238E27FC236}">
                  <a16:creationId xmlns:a16="http://schemas.microsoft.com/office/drawing/2014/main" id="{56ADE108-5AE8-4ACF-88B9-28A0B125B3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6">
              <a:extLst>
                <a:ext uri="{FF2B5EF4-FFF2-40B4-BE49-F238E27FC236}">
                  <a16:creationId xmlns:a16="http://schemas.microsoft.com/office/drawing/2014/main" id="{75B2D25F-B666-4F19-816A-24456EAF4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A7D581F0-987F-45C5-A849-CC1B41222F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F388E533-92C3-428E-B078-81D6E1F2D9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64">
              <a:extLst>
                <a:ext uri="{FF2B5EF4-FFF2-40B4-BE49-F238E27FC236}">
                  <a16:creationId xmlns:a16="http://schemas.microsoft.com/office/drawing/2014/main" id="{C68AEED3-AAB1-48A9-8FC3-C68AE6675B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66">
              <a:extLst>
                <a:ext uri="{FF2B5EF4-FFF2-40B4-BE49-F238E27FC236}">
                  <a16:creationId xmlns:a16="http://schemas.microsoft.com/office/drawing/2014/main" id="{0A6CA6BC-FFA6-4C34-B200-6F61EE1730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Rectangle 46">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07314E5-C69C-4277-8544-84769AE4B741}"/>
              </a:ext>
            </a:extLst>
          </p:cNvPr>
          <p:cNvSpPr/>
          <p:nvPr/>
        </p:nvSpPr>
        <p:spPr>
          <a:xfrm>
            <a:off x="-9951" y="0"/>
            <a:ext cx="625344" cy="323398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F1962D5-B4AA-CDC8-469E-56638C41C307}"/>
              </a:ext>
            </a:extLst>
          </p:cNvPr>
          <p:cNvSpPr/>
          <p:nvPr/>
        </p:nvSpPr>
        <p:spPr>
          <a:xfrm>
            <a:off x="595489" y="4"/>
            <a:ext cx="4824410" cy="6857996"/>
          </a:xfrm>
          <a:prstGeom prst="rect">
            <a:avLst/>
          </a:prstGeom>
          <a:solidFill>
            <a:schemeClr val="accent1">
              <a:lumMod val="50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4">
            <a:extLst>
              <a:ext uri="{FF2B5EF4-FFF2-40B4-BE49-F238E27FC236}">
                <a16:creationId xmlns:a16="http://schemas.microsoft.com/office/drawing/2014/main" id="{EB51395D-BEB5-4373-B082-A03A05F67FD6}"/>
              </a:ext>
            </a:extLst>
          </p:cNvPr>
          <p:cNvSpPr txBox="1">
            <a:spLocks/>
          </p:cNvSpPr>
          <p:nvPr/>
        </p:nvSpPr>
        <p:spPr>
          <a:xfrm>
            <a:off x="2063408" y="1115276"/>
            <a:ext cx="3529594" cy="2917681"/>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4900" b="1" dirty="0">
                <a:solidFill>
                  <a:schemeClr val="bg1"/>
                </a:solidFill>
                <a:latin typeface="+mn-lt"/>
              </a:rPr>
              <a:t>Best Questions Therapists &amp;</a:t>
            </a:r>
          </a:p>
          <a:p>
            <a:pPr>
              <a:spcAft>
                <a:spcPts val="600"/>
              </a:spcAft>
            </a:pPr>
            <a:r>
              <a:rPr lang="en-US" sz="4900" b="1" dirty="0">
                <a:solidFill>
                  <a:schemeClr val="bg1"/>
                </a:solidFill>
                <a:latin typeface="+mn-lt"/>
              </a:rPr>
              <a:t>Counselors</a:t>
            </a:r>
          </a:p>
          <a:p>
            <a:pPr>
              <a:spcAft>
                <a:spcPts val="600"/>
              </a:spcAft>
            </a:pPr>
            <a:r>
              <a:rPr lang="en-US" sz="4900" b="1" dirty="0">
                <a:solidFill>
                  <a:schemeClr val="bg1"/>
                </a:solidFill>
                <a:latin typeface="+mn-lt"/>
              </a:rPr>
              <a:t>Ask Clients</a:t>
            </a:r>
          </a:p>
        </p:txBody>
      </p:sp>
      <p:pic>
        <p:nvPicPr>
          <p:cNvPr id="4" name="Picture 3" descr="A picture containing text, clipart&#10;&#10;Description automatically generated">
            <a:extLst>
              <a:ext uri="{FF2B5EF4-FFF2-40B4-BE49-F238E27FC236}">
                <a16:creationId xmlns:a16="http://schemas.microsoft.com/office/drawing/2014/main" id="{84AADE01-F1B7-CF0A-9A64-118ED9EBAA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366" y="5624550"/>
            <a:ext cx="4518138" cy="587977"/>
          </a:xfrm>
          <a:prstGeom prst="rect">
            <a:avLst/>
          </a:prstGeom>
        </p:spPr>
      </p:pic>
    </p:spTree>
    <p:extLst>
      <p:ext uri="{BB962C8B-B14F-4D97-AF65-F5344CB8AC3E}">
        <p14:creationId xmlns:p14="http://schemas.microsoft.com/office/powerpoint/2010/main" val="27560504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6BF1527-85A6-4722-A758-FE551A1A66C8}"/>
              </a:ext>
            </a:extLst>
          </p:cNvPr>
          <p:cNvSpPr/>
          <p:nvPr/>
        </p:nvSpPr>
        <p:spPr>
          <a:xfrm>
            <a:off x="3224609" y="470754"/>
            <a:ext cx="8477060" cy="58415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t" anchorCtr="0" forceAA="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r>
              <a:rPr lang="en-US" sz="3200" b="1" dirty="0">
                <a:solidFill>
                  <a:schemeClr val="tx1"/>
                </a:solidFill>
              </a:rPr>
              <a:t>Gestalt Therapy Questions | Questions Therapists Ask</a:t>
            </a:r>
          </a:p>
          <a:p>
            <a:pPr lvl="0"/>
            <a:endParaRPr lang="en-US" sz="2200" dirty="0">
              <a:solidFill>
                <a:schemeClr val="tx1"/>
              </a:solidFill>
            </a:endParaRPr>
          </a:p>
          <a:p>
            <a:pPr lvl="0"/>
            <a:r>
              <a:rPr lang="en-US" sz="2000" dirty="0">
                <a:solidFill>
                  <a:schemeClr val="tx1"/>
                </a:solidFill>
              </a:rPr>
              <a:t>The point in Gestalt therapy questions to ask clients is for therapist to guide them toward better understanding of the life they’re currently living. Since this type of therapy focuses on “right now” vs “past”, Gestalt therapy questions to ask clients are “what” and “how” types.</a:t>
            </a:r>
          </a:p>
          <a:p>
            <a:pPr lvl="0"/>
            <a:endParaRPr lang="en-US" sz="2000" dirty="0">
              <a:solidFill>
                <a:schemeClr val="tx1"/>
              </a:solidFill>
            </a:endParaRPr>
          </a:p>
          <a:p>
            <a:pPr lvl="0"/>
            <a:r>
              <a:rPr lang="en-US" sz="2000" dirty="0">
                <a:solidFill>
                  <a:schemeClr val="tx1"/>
                </a:solidFill>
              </a:rPr>
              <a:t>How are you feeling now?</a:t>
            </a:r>
          </a:p>
          <a:p>
            <a:pPr lvl="0"/>
            <a:endParaRPr lang="en-US" sz="1000" dirty="0">
              <a:solidFill>
                <a:schemeClr val="tx1"/>
              </a:solidFill>
            </a:endParaRPr>
          </a:p>
          <a:p>
            <a:pPr lvl="0"/>
            <a:r>
              <a:rPr lang="en-US" sz="2000" dirty="0">
                <a:solidFill>
                  <a:schemeClr val="tx1"/>
                </a:solidFill>
              </a:rPr>
              <a:t>What are you thinking right now?</a:t>
            </a:r>
          </a:p>
          <a:p>
            <a:pPr lvl="0"/>
            <a:endParaRPr lang="en-US" sz="1000" dirty="0">
              <a:solidFill>
                <a:schemeClr val="tx1"/>
              </a:solidFill>
            </a:endParaRPr>
          </a:p>
          <a:p>
            <a:pPr lvl="0"/>
            <a:r>
              <a:rPr lang="en-US" sz="2000" dirty="0">
                <a:solidFill>
                  <a:schemeClr val="tx1"/>
                </a:solidFill>
              </a:rPr>
              <a:t>How does your body feel at the present moment?</a:t>
            </a:r>
          </a:p>
          <a:p>
            <a:pPr lvl="0"/>
            <a:endParaRPr lang="en-US" sz="1000" dirty="0">
              <a:solidFill>
                <a:schemeClr val="tx1"/>
              </a:solidFill>
            </a:endParaRPr>
          </a:p>
          <a:p>
            <a:pPr lvl="0"/>
            <a:r>
              <a:rPr lang="en-US" sz="2000" dirty="0">
                <a:solidFill>
                  <a:schemeClr val="tx1"/>
                </a:solidFill>
              </a:rPr>
              <a:t>What mood is evoked now?</a:t>
            </a:r>
          </a:p>
          <a:p>
            <a:pPr lvl="0"/>
            <a:endParaRPr lang="en-US" sz="1000" dirty="0">
              <a:solidFill>
                <a:schemeClr val="tx1"/>
              </a:solidFill>
            </a:endParaRPr>
          </a:p>
          <a:p>
            <a:pPr lvl="0"/>
            <a:r>
              <a:rPr lang="en-US" sz="2000" dirty="0">
                <a:solidFill>
                  <a:schemeClr val="tx1"/>
                </a:solidFill>
              </a:rPr>
              <a:t>How should I support you?</a:t>
            </a:r>
          </a:p>
          <a:p>
            <a:pPr lvl="0"/>
            <a:endParaRPr lang="en-US" sz="1000" dirty="0">
              <a:solidFill>
                <a:schemeClr val="tx1"/>
              </a:solidFill>
            </a:endParaRPr>
          </a:p>
          <a:p>
            <a:pPr lvl="0"/>
            <a:r>
              <a:rPr lang="en-US" sz="2000" dirty="0">
                <a:solidFill>
                  <a:schemeClr val="tx1"/>
                </a:solidFill>
              </a:rPr>
              <a:t>What are your body language and facial expressions saying right now?</a:t>
            </a:r>
          </a:p>
          <a:p>
            <a:pPr lvl="0"/>
            <a:endParaRPr lang="en-US" sz="2000" dirty="0">
              <a:solidFill>
                <a:schemeClr val="tx1"/>
              </a:solidFill>
            </a:endParaRPr>
          </a:p>
        </p:txBody>
      </p:sp>
      <p:pic>
        <p:nvPicPr>
          <p:cNvPr id="3" name="Picture 2">
            <a:extLst>
              <a:ext uri="{FF2B5EF4-FFF2-40B4-BE49-F238E27FC236}">
                <a16:creationId xmlns:a16="http://schemas.microsoft.com/office/drawing/2014/main" id="{CE02F39C-8CBD-5EEB-B4C0-E1FB183072A8}"/>
              </a:ext>
            </a:extLst>
          </p:cNvPr>
          <p:cNvPicPr>
            <a:picLocks noChangeAspect="1"/>
          </p:cNvPicPr>
          <p:nvPr/>
        </p:nvPicPr>
        <p:blipFill>
          <a:blip r:embed="rId2"/>
          <a:stretch>
            <a:fillRect/>
          </a:stretch>
        </p:blipFill>
        <p:spPr>
          <a:xfrm>
            <a:off x="1" y="329904"/>
            <a:ext cx="2977662" cy="6528096"/>
          </a:xfrm>
          <a:prstGeom prst="rect">
            <a:avLst/>
          </a:prstGeom>
        </p:spPr>
      </p:pic>
      <p:sp>
        <p:nvSpPr>
          <p:cNvPr id="5" name="TextBox 4">
            <a:extLst>
              <a:ext uri="{FF2B5EF4-FFF2-40B4-BE49-F238E27FC236}">
                <a16:creationId xmlns:a16="http://schemas.microsoft.com/office/drawing/2014/main" id="{D0A9369B-4880-44E5-9663-83E29ECE7268}"/>
              </a:ext>
            </a:extLst>
          </p:cNvPr>
          <p:cNvSpPr txBox="1"/>
          <p:nvPr/>
        </p:nvSpPr>
        <p:spPr>
          <a:xfrm>
            <a:off x="173736" y="3401568"/>
            <a:ext cx="1756827" cy="2462213"/>
          </a:xfrm>
          <a:prstGeom prst="rect">
            <a:avLst/>
          </a:prstGeom>
          <a:noFill/>
        </p:spPr>
        <p:txBody>
          <a:bodyPr wrap="square" rtlCol="0">
            <a:spAutoFit/>
          </a:bodyPr>
          <a:lstStyle/>
          <a:p>
            <a:r>
              <a:rPr lang="en-US" sz="1400" dirty="0">
                <a:solidFill>
                  <a:schemeClr val="accent6"/>
                </a:solidFill>
                <a:latin typeface="Biome" panose="020B0502040204020203" pitchFamily="34" charset="0"/>
                <a:cs typeface="Biome" panose="020B0502040204020203" pitchFamily="34" charset="0"/>
              </a:rPr>
              <a:t>Gestalt therapy is a humanistic, individual-centered type of therapy that focuses on person’s present issues vs digging into their history of issues and experiences.</a:t>
            </a:r>
          </a:p>
        </p:txBody>
      </p:sp>
      <p:pic>
        <p:nvPicPr>
          <p:cNvPr id="2" name="Graphic 1" descr="Head with gears with solid fill">
            <a:extLst>
              <a:ext uri="{FF2B5EF4-FFF2-40B4-BE49-F238E27FC236}">
                <a16:creationId xmlns:a16="http://schemas.microsoft.com/office/drawing/2014/main" id="{11B38338-D8F7-4FA7-8DC3-0615227D6F2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73736" y="2087694"/>
            <a:ext cx="1242304" cy="1242304"/>
          </a:xfrm>
          <a:prstGeom prst="rect">
            <a:avLst/>
          </a:prstGeom>
        </p:spPr>
      </p:pic>
    </p:spTree>
    <p:extLst>
      <p:ext uri="{BB962C8B-B14F-4D97-AF65-F5344CB8AC3E}">
        <p14:creationId xmlns:p14="http://schemas.microsoft.com/office/powerpoint/2010/main" val="3465040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6BF1527-85A6-4722-A758-FE551A1A66C8}"/>
              </a:ext>
            </a:extLst>
          </p:cNvPr>
          <p:cNvSpPr/>
          <p:nvPr/>
        </p:nvSpPr>
        <p:spPr>
          <a:xfrm>
            <a:off x="3224609" y="470754"/>
            <a:ext cx="8477060" cy="52260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t" anchorCtr="0" forceAA="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r>
              <a:rPr lang="en-US" sz="3200" b="1" dirty="0">
                <a:solidFill>
                  <a:schemeClr val="tx1"/>
                </a:solidFill>
              </a:rPr>
              <a:t>Therapeutic Questions for Depression | Questions Therapists Ask</a:t>
            </a:r>
          </a:p>
          <a:p>
            <a:pPr lvl="0"/>
            <a:endParaRPr lang="en-US" sz="2200" dirty="0">
              <a:solidFill>
                <a:schemeClr val="tx1"/>
              </a:solidFill>
            </a:endParaRPr>
          </a:p>
          <a:p>
            <a:pPr lvl="0"/>
            <a:r>
              <a:rPr lang="en-US" sz="2000" dirty="0">
                <a:solidFill>
                  <a:schemeClr val="tx1"/>
                </a:solidFill>
              </a:rPr>
              <a:t>There are many different types of questions for depression that therapist or counselor may ask their clients.</a:t>
            </a:r>
          </a:p>
          <a:p>
            <a:pPr lvl="0"/>
            <a:endParaRPr lang="en-US" sz="2000" dirty="0">
              <a:solidFill>
                <a:schemeClr val="tx1"/>
              </a:solidFill>
            </a:endParaRPr>
          </a:p>
          <a:p>
            <a:pPr lvl="0"/>
            <a:r>
              <a:rPr lang="en-US" sz="2000" dirty="0">
                <a:solidFill>
                  <a:schemeClr val="tx1"/>
                </a:solidFill>
              </a:rPr>
              <a:t>Questions therapists ask depressed patients will vary but some of the most common therapeutic questions for depression are:</a:t>
            </a:r>
          </a:p>
          <a:p>
            <a:pPr lvl="0"/>
            <a:endParaRPr lang="en-US" sz="2000" dirty="0">
              <a:solidFill>
                <a:schemeClr val="tx1"/>
              </a:solidFill>
            </a:endParaRPr>
          </a:p>
          <a:p>
            <a:pPr lvl="0"/>
            <a:r>
              <a:rPr lang="en-US" sz="2000" dirty="0">
                <a:solidFill>
                  <a:schemeClr val="tx1"/>
                </a:solidFill>
              </a:rPr>
              <a:t>What are the issues or problems that brought you to therapy?</a:t>
            </a:r>
            <a:br>
              <a:rPr lang="en-US" sz="1000" dirty="0">
                <a:solidFill>
                  <a:schemeClr val="tx1"/>
                </a:solidFill>
              </a:rPr>
            </a:br>
            <a:endParaRPr lang="en-US" sz="1000" dirty="0">
              <a:solidFill>
                <a:schemeClr val="tx1"/>
              </a:solidFill>
            </a:endParaRPr>
          </a:p>
          <a:p>
            <a:pPr lvl="0"/>
            <a:r>
              <a:rPr lang="en-US" sz="2000" dirty="0">
                <a:solidFill>
                  <a:schemeClr val="tx1"/>
                </a:solidFill>
              </a:rPr>
              <a:t>What’s your family history?</a:t>
            </a:r>
            <a:br>
              <a:rPr lang="en-US" sz="1000" dirty="0">
                <a:solidFill>
                  <a:schemeClr val="tx1"/>
                </a:solidFill>
              </a:rPr>
            </a:br>
            <a:endParaRPr lang="en-US" sz="1000" dirty="0">
              <a:solidFill>
                <a:schemeClr val="tx1"/>
              </a:solidFill>
            </a:endParaRPr>
          </a:p>
          <a:p>
            <a:pPr lvl="0"/>
            <a:r>
              <a:rPr lang="en-US" sz="2000" dirty="0">
                <a:solidFill>
                  <a:schemeClr val="tx1"/>
                </a:solidFill>
              </a:rPr>
              <a:t>Have you attempted harming yourself?</a:t>
            </a:r>
            <a:br>
              <a:rPr lang="en-US" sz="1000" dirty="0">
                <a:solidFill>
                  <a:schemeClr val="tx1"/>
                </a:solidFill>
              </a:rPr>
            </a:br>
            <a:endParaRPr lang="en-US" sz="1000" dirty="0">
              <a:solidFill>
                <a:schemeClr val="tx1"/>
              </a:solidFill>
            </a:endParaRPr>
          </a:p>
          <a:p>
            <a:pPr lvl="0"/>
            <a:r>
              <a:rPr lang="en-US" sz="2000" dirty="0">
                <a:solidFill>
                  <a:schemeClr val="tx1"/>
                </a:solidFill>
              </a:rPr>
              <a:t>How is your relationship with others around you?</a:t>
            </a:r>
            <a:br>
              <a:rPr lang="en-US" sz="1000" dirty="0">
                <a:solidFill>
                  <a:schemeClr val="tx1"/>
                </a:solidFill>
              </a:rPr>
            </a:br>
            <a:endParaRPr lang="en-US" sz="1000" dirty="0">
              <a:solidFill>
                <a:schemeClr val="tx1"/>
              </a:solidFill>
            </a:endParaRPr>
          </a:p>
        </p:txBody>
      </p:sp>
      <p:pic>
        <p:nvPicPr>
          <p:cNvPr id="3" name="Picture 2">
            <a:extLst>
              <a:ext uri="{FF2B5EF4-FFF2-40B4-BE49-F238E27FC236}">
                <a16:creationId xmlns:a16="http://schemas.microsoft.com/office/drawing/2014/main" id="{CE02F39C-8CBD-5EEB-B4C0-E1FB183072A8}"/>
              </a:ext>
            </a:extLst>
          </p:cNvPr>
          <p:cNvPicPr>
            <a:picLocks noChangeAspect="1"/>
          </p:cNvPicPr>
          <p:nvPr/>
        </p:nvPicPr>
        <p:blipFill>
          <a:blip r:embed="rId2"/>
          <a:stretch>
            <a:fillRect/>
          </a:stretch>
        </p:blipFill>
        <p:spPr>
          <a:xfrm>
            <a:off x="1" y="329904"/>
            <a:ext cx="2977662" cy="6528096"/>
          </a:xfrm>
          <a:prstGeom prst="rect">
            <a:avLst/>
          </a:prstGeom>
        </p:spPr>
      </p:pic>
      <p:sp>
        <p:nvSpPr>
          <p:cNvPr id="5" name="TextBox 4">
            <a:extLst>
              <a:ext uri="{FF2B5EF4-FFF2-40B4-BE49-F238E27FC236}">
                <a16:creationId xmlns:a16="http://schemas.microsoft.com/office/drawing/2014/main" id="{D0A9369B-4880-44E5-9663-83E29ECE7268}"/>
              </a:ext>
            </a:extLst>
          </p:cNvPr>
          <p:cNvSpPr txBox="1"/>
          <p:nvPr/>
        </p:nvSpPr>
        <p:spPr>
          <a:xfrm>
            <a:off x="173736" y="3401568"/>
            <a:ext cx="1756827" cy="3108543"/>
          </a:xfrm>
          <a:prstGeom prst="rect">
            <a:avLst/>
          </a:prstGeom>
          <a:noFill/>
        </p:spPr>
        <p:txBody>
          <a:bodyPr wrap="square" rtlCol="0">
            <a:spAutoFit/>
          </a:bodyPr>
          <a:lstStyle/>
          <a:p>
            <a:r>
              <a:rPr lang="en-US" sz="1400" dirty="0">
                <a:solidFill>
                  <a:schemeClr val="accent6"/>
                </a:solidFill>
                <a:latin typeface="Biome" panose="020B0502040204020203" pitchFamily="34" charset="0"/>
                <a:cs typeface="Biome" panose="020B0502040204020203" pitchFamily="34" charset="0"/>
              </a:rPr>
              <a:t>Most mental health practitioners will conduct one of many types of depression screening questionnaires to best determine what depression symptoms client has been experiencing.</a:t>
            </a:r>
          </a:p>
        </p:txBody>
      </p:sp>
      <p:pic>
        <p:nvPicPr>
          <p:cNvPr id="2" name="Graphic 1" descr="List with solid fill">
            <a:extLst>
              <a:ext uri="{FF2B5EF4-FFF2-40B4-BE49-F238E27FC236}">
                <a16:creationId xmlns:a16="http://schemas.microsoft.com/office/drawing/2014/main" id="{11B38338-D8F7-4FA7-8DC3-0615227D6F2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73736" y="2087694"/>
            <a:ext cx="1242304" cy="1242304"/>
          </a:xfrm>
          <a:prstGeom prst="rect">
            <a:avLst/>
          </a:prstGeom>
        </p:spPr>
      </p:pic>
    </p:spTree>
    <p:extLst>
      <p:ext uri="{BB962C8B-B14F-4D97-AF65-F5344CB8AC3E}">
        <p14:creationId xmlns:p14="http://schemas.microsoft.com/office/powerpoint/2010/main" val="1644492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6BF1527-85A6-4722-A758-FE551A1A66C8}"/>
              </a:ext>
            </a:extLst>
          </p:cNvPr>
          <p:cNvSpPr/>
          <p:nvPr/>
        </p:nvSpPr>
        <p:spPr>
          <a:xfrm>
            <a:off x="3224609" y="470754"/>
            <a:ext cx="8477060" cy="55338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t" anchorCtr="0" forceAA="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r>
              <a:rPr lang="en-US" sz="3200" b="1" dirty="0">
                <a:solidFill>
                  <a:schemeClr val="tx1"/>
                </a:solidFill>
              </a:rPr>
              <a:t>Questions to Ask a Resistant Client | Questions Therapists Ask</a:t>
            </a:r>
          </a:p>
          <a:p>
            <a:pPr lvl="0"/>
            <a:endParaRPr lang="en-US" sz="2200" dirty="0">
              <a:solidFill>
                <a:schemeClr val="tx1"/>
              </a:solidFill>
            </a:endParaRPr>
          </a:p>
          <a:p>
            <a:pPr lvl="0"/>
            <a:r>
              <a:rPr lang="en-US" sz="2000" dirty="0">
                <a:solidFill>
                  <a:schemeClr val="tx1"/>
                </a:solidFill>
              </a:rPr>
              <a:t>Resistance usually comes when a particularly distressing and uncomfortable issue is brought up during a therapy or counselling session.</a:t>
            </a:r>
          </a:p>
          <a:p>
            <a:pPr lvl="0"/>
            <a:endParaRPr lang="en-US" sz="2000" dirty="0">
              <a:solidFill>
                <a:schemeClr val="tx1"/>
              </a:solidFill>
            </a:endParaRPr>
          </a:p>
          <a:p>
            <a:pPr lvl="0"/>
            <a:r>
              <a:rPr lang="en-US" sz="2000" dirty="0">
                <a:solidFill>
                  <a:schemeClr val="tx1"/>
                </a:solidFill>
              </a:rPr>
              <a:t>When such issue arises, what questions to ask a resistant client? Or what not to ask?</a:t>
            </a:r>
          </a:p>
          <a:p>
            <a:pPr lvl="0"/>
            <a:endParaRPr lang="en-US" sz="2000" dirty="0">
              <a:solidFill>
                <a:schemeClr val="tx1"/>
              </a:solidFill>
            </a:endParaRPr>
          </a:p>
          <a:p>
            <a:pPr lvl="0"/>
            <a:r>
              <a:rPr lang="en-US" sz="2000" dirty="0">
                <a:solidFill>
                  <a:schemeClr val="tx1"/>
                </a:solidFill>
              </a:rPr>
              <a:t>It is widely recommended that instead of thinking about what questions to ask a resistant client, therapists and counselors should aim to use statements that encourage clients to open up.</a:t>
            </a:r>
          </a:p>
          <a:p>
            <a:pPr lvl="0"/>
            <a:endParaRPr lang="en-US" sz="2000" dirty="0">
              <a:solidFill>
                <a:schemeClr val="tx1"/>
              </a:solidFill>
            </a:endParaRPr>
          </a:p>
          <a:p>
            <a:pPr lvl="0"/>
            <a:r>
              <a:rPr lang="en-US" sz="2000" dirty="0">
                <a:solidFill>
                  <a:schemeClr val="tx1"/>
                </a:solidFill>
              </a:rPr>
              <a:t>Guiding clients to explore their own ability reason, desire, and need to change is far more effective in reaching resistant client than pondering on what question to ask a resistant client (and potentially causing even more distress).</a:t>
            </a:r>
            <a:br>
              <a:rPr lang="en-US" sz="1000" dirty="0">
                <a:solidFill>
                  <a:schemeClr val="tx1"/>
                </a:solidFill>
              </a:rPr>
            </a:br>
            <a:endParaRPr lang="en-US" sz="1000" dirty="0">
              <a:solidFill>
                <a:schemeClr val="tx1"/>
              </a:solidFill>
            </a:endParaRPr>
          </a:p>
        </p:txBody>
      </p:sp>
      <p:pic>
        <p:nvPicPr>
          <p:cNvPr id="3" name="Picture 2">
            <a:extLst>
              <a:ext uri="{FF2B5EF4-FFF2-40B4-BE49-F238E27FC236}">
                <a16:creationId xmlns:a16="http://schemas.microsoft.com/office/drawing/2014/main" id="{CE02F39C-8CBD-5EEB-B4C0-E1FB183072A8}"/>
              </a:ext>
            </a:extLst>
          </p:cNvPr>
          <p:cNvPicPr>
            <a:picLocks noChangeAspect="1"/>
          </p:cNvPicPr>
          <p:nvPr/>
        </p:nvPicPr>
        <p:blipFill>
          <a:blip r:embed="rId2"/>
          <a:stretch>
            <a:fillRect/>
          </a:stretch>
        </p:blipFill>
        <p:spPr>
          <a:xfrm>
            <a:off x="1" y="329904"/>
            <a:ext cx="2977662" cy="6528096"/>
          </a:xfrm>
          <a:prstGeom prst="rect">
            <a:avLst/>
          </a:prstGeom>
        </p:spPr>
      </p:pic>
      <p:sp>
        <p:nvSpPr>
          <p:cNvPr id="5" name="TextBox 4">
            <a:extLst>
              <a:ext uri="{FF2B5EF4-FFF2-40B4-BE49-F238E27FC236}">
                <a16:creationId xmlns:a16="http://schemas.microsoft.com/office/drawing/2014/main" id="{D0A9369B-4880-44E5-9663-83E29ECE7268}"/>
              </a:ext>
            </a:extLst>
          </p:cNvPr>
          <p:cNvSpPr txBox="1"/>
          <p:nvPr/>
        </p:nvSpPr>
        <p:spPr>
          <a:xfrm>
            <a:off x="173736" y="3401568"/>
            <a:ext cx="1756827" cy="1815882"/>
          </a:xfrm>
          <a:prstGeom prst="rect">
            <a:avLst/>
          </a:prstGeom>
          <a:noFill/>
        </p:spPr>
        <p:txBody>
          <a:bodyPr wrap="square" rtlCol="0">
            <a:spAutoFit/>
          </a:bodyPr>
          <a:lstStyle/>
          <a:p>
            <a:r>
              <a:rPr lang="en-US" sz="1400" dirty="0">
                <a:solidFill>
                  <a:schemeClr val="accent6"/>
                </a:solidFill>
                <a:latin typeface="Biome" panose="020B0502040204020203" pitchFamily="34" charset="0"/>
                <a:cs typeface="Biome" panose="020B0502040204020203" pitchFamily="34" charset="0"/>
              </a:rPr>
              <a:t>The term "resistance" is interpreted as indication of therapist conduct rather than client characteristic.</a:t>
            </a:r>
          </a:p>
        </p:txBody>
      </p:sp>
      <p:pic>
        <p:nvPicPr>
          <p:cNvPr id="2" name="Graphic 1" descr="Exclamation mark with solid fill">
            <a:extLst>
              <a:ext uri="{FF2B5EF4-FFF2-40B4-BE49-F238E27FC236}">
                <a16:creationId xmlns:a16="http://schemas.microsoft.com/office/drawing/2014/main" id="{11B38338-D8F7-4FA7-8DC3-0615227D6F2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73736" y="2087694"/>
            <a:ext cx="1242304" cy="1242304"/>
          </a:xfrm>
          <a:prstGeom prst="rect">
            <a:avLst/>
          </a:prstGeom>
        </p:spPr>
      </p:pic>
    </p:spTree>
    <p:extLst>
      <p:ext uri="{BB962C8B-B14F-4D97-AF65-F5344CB8AC3E}">
        <p14:creationId xmlns:p14="http://schemas.microsoft.com/office/powerpoint/2010/main" val="1654152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6BF1527-85A6-4722-A758-FE551A1A66C8}"/>
              </a:ext>
            </a:extLst>
          </p:cNvPr>
          <p:cNvSpPr/>
          <p:nvPr/>
        </p:nvSpPr>
        <p:spPr>
          <a:xfrm>
            <a:off x="3224609" y="470754"/>
            <a:ext cx="8477060" cy="53491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t" anchorCtr="0" forceAA="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r>
              <a:rPr lang="en-US" sz="3200" b="1" dirty="0">
                <a:solidFill>
                  <a:schemeClr val="tx1"/>
                </a:solidFill>
              </a:rPr>
              <a:t>Miracle Questions | Questions SFBT Therapists Ask</a:t>
            </a:r>
          </a:p>
          <a:p>
            <a:pPr lvl="0"/>
            <a:endParaRPr lang="en-US" sz="2000" dirty="0">
              <a:solidFill>
                <a:schemeClr val="tx1"/>
              </a:solidFill>
            </a:endParaRPr>
          </a:p>
          <a:p>
            <a:pPr lvl="0"/>
            <a:r>
              <a:rPr lang="en-US" sz="2000" dirty="0">
                <a:solidFill>
                  <a:schemeClr val="tx1"/>
                </a:solidFill>
              </a:rPr>
              <a:t>Imagine that one night the miracle occurs and your depression is entirely gone! When you wake up in the morning:</a:t>
            </a:r>
          </a:p>
          <a:p>
            <a:pPr lvl="0"/>
            <a:endParaRPr lang="en-US" sz="2000" dirty="0">
              <a:solidFill>
                <a:schemeClr val="tx1"/>
              </a:solidFill>
            </a:endParaRPr>
          </a:p>
          <a:p>
            <a:pPr lvl="0"/>
            <a:r>
              <a:rPr lang="en-US" sz="2000" dirty="0">
                <a:solidFill>
                  <a:schemeClr val="tx1"/>
                </a:solidFill>
              </a:rPr>
              <a:t>How do you know that this miracle has truly happened?</a:t>
            </a:r>
            <a:br>
              <a:rPr lang="en-US" sz="1000" dirty="0">
                <a:solidFill>
                  <a:schemeClr val="tx1"/>
                </a:solidFill>
              </a:rPr>
            </a:br>
            <a:endParaRPr lang="en-US" sz="1000" dirty="0">
              <a:solidFill>
                <a:schemeClr val="tx1"/>
              </a:solidFill>
            </a:endParaRPr>
          </a:p>
          <a:p>
            <a:pPr lvl="0"/>
            <a:r>
              <a:rPr lang="en-US" sz="2000" dirty="0">
                <a:solidFill>
                  <a:schemeClr val="tx1"/>
                </a:solidFill>
              </a:rPr>
              <a:t>What’s different in how you feel?</a:t>
            </a:r>
          </a:p>
          <a:p>
            <a:pPr lvl="0"/>
            <a:endParaRPr lang="en-US" sz="1000" dirty="0">
              <a:solidFill>
                <a:schemeClr val="tx1"/>
              </a:solidFill>
            </a:endParaRPr>
          </a:p>
          <a:p>
            <a:pPr lvl="0"/>
            <a:r>
              <a:rPr lang="en-US" sz="2000" dirty="0">
                <a:solidFill>
                  <a:schemeClr val="tx1"/>
                </a:solidFill>
              </a:rPr>
              <a:t>What’s different about your life?</a:t>
            </a:r>
          </a:p>
          <a:p>
            <a:pPr lvl="0"/>
            <a:endParaRPr lang="en-US" sz="1000" dirty="0">
              <a:solidFill>
                <a:schemeClr val="tx1"/>
              </a:solidFill>
            </a:endParaRPr>
          </a:p>
          <a:p>
            <a:pPr lvl="0"/>
            <a:r>
              <a:rPr lang="en-US" sz="2000" dirty="0">
                <a:solidFill>
                  <a:schemeClr val="tx1"/>
                </a:solidFill>
              </a:rPr>
              <a:t>What will others notice about your new self?</a:t>
            </a:r>
          </a:p>
          <a:p>
            <a:pPr lvl="0"/>
            <a:endParaRPr lang="en-US" sz="1000" dirty="0">
              <a:solidFill>
                <a:schemeClr val="tx1"/>
              </a:solidFill>
            </a:endParaRPr>
          </a:p>
          <a:p>
            <a:pPr lvl="0"/>
            <a:r>
              <a:rPr lang="en-US" sz="2000" dirty="0">
                <a:solidFill>
                  <a:schemeClr val="tx1"/>
                </a:solidFill>
              </a:rPr>
              <a:t>By allowing the client to visualize themselves depression free, clients can create some space between themselves and their depression. In return, this method allows them to distance themselves from their depression and allows them to set future goals.</a:t>
            </a:r>
          </a:p>
        </p:txBody>
      </p:sp>
      <p:pic>
        <p:nvPicPr>
          <p:cNvPr id="3" name="Picture 2">
            <a:extLst>
              <a:ext uri="{FF2B5EF4-FFF2-40B4-BE49-F238E27FC236}">
                <a16:creationId xmlns:a16="http://schemas.microsoft.com/office/drawing/2014/main" id="{CE02F39C-8CBD-5EEB-B4C0-E1FB183072A8}"/>
              </a:ext>
            </a:extLst>
          </p:cNvPr>
          <p:cNvPicPr>
            <a:picLocks noChangeAspect="1"/>
          </p:cNvPicPr>
          <p:nvPr/>
        </p:nvPicPr>
        <p:blipFill>
          <a:blip r:embed="rId2"/>
          <a:stretch>
            <a:fillRect/>
          </a:stretch>
        </p:blipFill>
        <p:spPr>
          <a:xfrm>
            <a:off x="1" y="329904"/>
            <a:ext cx="2977662" cy="6528096"/>
          </a:xfrm>
          <a:prstGeom prst="rect">
            <a:avLst/>
          </a:prstGeom>
        </p:spPr>
      </p:pic>
      <p:sp>
        <p:nvSpPr>
          <p:cNvPr id="5" name="TextBox 4">
            <a:extLst>
              <a:ext uri="{FF2B5EF4-FFF2-40B4-BE49-F238E27FC236}">
                <a16:creationId xmlns:a16="http://schemas.microsoft.com/office/drawing/2014/main" id="{D0A9369B-4880-44E5-9663-83E29ECE7268}"/>
              </a:ext>
            </a:extLst>
          </p:cNvPr>
          <p:cNvSpPr txBox="1"/>
          <p:nvPr/>
        </p:nvSpPr>
        <p:spPr>
          <a:xfrm>
            <a:off x="173736" y="3174550"/>
            <a:ext cx="1756827" cy="3970318"/>
          </a:xfrm>
          <a:prstGeom prst="rect">
            <a:avLst/>
          </a:prstGeom>
          <a:noFill/>
        </p:spPr>
        <p:txBody>
          <a:bodyPr wrap="square" rtlCol="0">
            <a:spAutoFit/>
          </a:bodyPr>
          <a:lstStyle/>
          <a:p>
            <a:r>
              <a:rPr lang="en-US" sz="1400" dirty="0">
                <a:solidFill>
                  <a:schemeClr val="accent6"/>
                </a:solidFill>
                <a:latin typeface="Biome" panose="020B0502040204020203" pitchFamily="34" charset="0"/>
                <a:cs typeface="Biome" panose="020B0502040204020203" pitchFamily="34" charset="0"/>
              </a:rPr>
              <a:t>Solution focused brief therapy (SFBT) is a type of therapy based on building solutions rather than problem solving.</a:t>
            </a:r>
          </a:p>
          <a:p>
            <a:endParaRPr lang="en-US" sz="1400" dirty="0">
              <a:solidFill>
                <a:schemeClr val="accent6"/>
              </a:solidFill>
              <a:latin typeface="Biome" panose="020B0502040204020203" pitchFamily="34" charset="0"/>
              <a:cs typeface="Biome" panose="020B0502040204020203" pitchFamily="34" charset="0"/>
            </a:endParaRPr>
          </a:p>
          <a:p>
            <a:r>
              <a:rPr lang="en-US" sz="1400" dirty="0">
                <a:solidFill>
                  <a:schemeClr val="accent6"/>
                </a:solidFill>
                <a:latin typeface="Biome" panose="020B0502040204020203" pitchFamily="34" charset="0"/>
                <a:cs typeface="Biome" panose="020B0502040204020203" pitchFamily="34" charset="0"/>
              </a:rPr>
              <a:t>“Miracle Questions Technique” is used to help clients think outside the box.</a:t>
            </a:r>
          </a:p>
          <a:p>
            <a:endParaRPr lang="en-US" sz="1400" dirty="0">
              <a:solidFill>
                <a:schemeClr val="accent6"/>
              </a:solidFill>
              <a:latin typeface="Biome" panose="020B0502040204020203" pitchFamily="34" charset="0"/>
              <a:cs typeface="Biome" panose="020B0502040204020203" pitchFamily="34" charset="0"/>
            </a:endParaRPr>
          </a:p>
          <a:p>
            <a:br>
              <a:rPr lang="en-US" sz="1400" dirty="0">
                <a:solidFill>
                  <a:schemeClr val="accent6"/>
                </a:solidFill>
                <a:latin typeface="Biome" panose="020B0502040204020203" pitchFamily="34" charset="0"/>
                <a:cs typeface="Biome" panose="020B0502040204020203" pitchFamily="34" charset="0"/>
              </a:rPr>
            </a:br>
            <a:endParaRPr lang="en-US" sz="1400" dirty="0">
              <a:solidFill>
                <a:schemeClr val="accent6"/>
              </a:solidFill>
              <a:latin typeface="Biome" panose="020B0502040204020203" pitchFamily="34" charset="0"/>
              <a:cs typeface="Biome" panose="020B0502040204020203" pitchFamily="34" charset="0"/>
            </a:endParaRPr>
          </a:p>
        </p:txBody>
      </p:sp>
      <p:pic>
        <p:nvPicPr>
          <p:cNvPr id="2" name="Graphic 1" descr="Cheers with solid fill">
            <a:extLst>
              <a:ext uri="{FF2B5EF4-FFF2-40B4-BE49-F238E27FC236}">
                <a16:creationId xmlns:a16="http://schemas.microsoft.com/office/drawing/2014/main" id="{11B38338-D8F7-4FA7-8DC3-0615227D6F2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73736" y="1917006"/>
            <a:ext cx="1242304" cy="1242304"/>
          </a:xfrm>
          <a:prstGeom prst="rect">
            <a:avLst/>
          </a:prstGeom>
        </p:spPr>
      </p:pic>
    </p:spTree>
    <p:extLst>
      <p:ext uri="{BB962C8B-B14F-4D97-AF65-F5344CB8AC3E}">
        <p14:creationId xmlns:p14="http://schemas.microsoft.com/office/powerpoint/2010/main" val="1898524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6BF1527-85A6-4722-A758-FE551A1A66C8}"/>
              </a:ext>
            </a:extLst>
          </p:cNvPr>
          <p:cNvSpPr/>
          <p:nvPr/>
        </p:nvSpPr>
        <p:spPr>
          <a:xfrm>
            <a:off x="3224609" y="470754"/>
            <a:ext cx="8477060" cy="53491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t" anchorCtr="0" forceAA="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r>
              <a:rPr lang="en-US" sz="3200" b="1" dirty="0">
                <a:solidFill>
                  <a:schemeClr val="tx1"/>
                </a:solidFill>
              </a:rPr>
              <a:t>Conclusion</a:t>
            </a:r>
          </a:p>
          <a:p>
            <a:pPr lvl="0"/>
            <a:endParaRPr lang="en-US" sz="2400" dirty="0">
              <a:solidFill>
                <a:schemeClr val="tx1"/>
              </a:solidFill>
            </a:endParaRPr>
          </a:p>
          <a:p>
            <a:pPr lvl="0"/>
            <a:r>
              <a:rPr lang="en-US" sz="2400" dirty="0">
                <a:solidFill>
                  <a:schemeClr val="tx1"/>
                </a:solidFill>
              </a:rPr>
              <a:t>These therapy and counseling questions are designed to get you started thinking about the scope of the questions in therapy and counseling sessions.</a:t>
            </a:r>
          </a:p>
          <a:p>
            <a:pPr lvl="0"/>
            <a:endParaRPr lang="en-US" sz="2400" dirty="0">
              <a:solidFill>
                <a:schemeClr val="tx1"/>
              </a:solidFill>
            </a:endParaRPr>
          </a:p>
          <a:p>
            <a:pPr lvl="0"/>
            <a:r>
              <a:rPr lang="en-US" sz="2400" dirty="0">
                <a:solidFill>
                  <a:schemeClr val="tx1"/>
                </a:solidFill>
              </a:rPr>
              <a:t>While not all of the questions will apply to every therapist’s sessions, it is essential to be aware of different types of questions and adjust them to client’s unique situation and needs.</a:t>
            </a:r>
          </a:p>
          <a:p>
            <a:pPr lvl="0"/>
            <a:endParaRPr lang="en-US" sz="2400" dirty="0">
              <a:solidFill>
                <a:schemeClr val="tx1"/>
              </a:solidFill>
            </a:endParaRPr>
          </a:p>
          <a:p>
            <a:pPr lvl="0"/>
            <a:r>
              <a:rPr lang="en-US" sz="2400" dirty="0">
                <a:solidFill>
                  <a:schemeClr val="tx1"/>
                </a:solidFill>
              </a:rPr>
              <a:t>You can find further information on therapy, counseling, and social work assessments, intake forms, best practices, and more at </a:t>
            </a:r>
            <a:r>
              <a:rPr lang="en-US" sz="2400" dirty="0">
                <a:solidFill>
                  <a:schemeClr val="tx1"/>
                </a:solidFill>
                <a:hlinkClick r:id="rId2"/>
              </a:rPr>
              <a:t>Socialworkportal.com</a:t>
            </a:r>
            <a:r>
              <a:rPr lang="en-US" sz="2400" dirty="0">
                <a:solidFill>
                  <a:schemeClr val="tx1"/>
                </a:solidFill>
              </a:rPr>
              <a:t>.</a:t>
            </a:r>
          </a:p>
          <a:p>
            <a:pPr lvl="0"/>
            <a:endParaRPr lang="en-US" sz="2400" dirty="0">
              <a:solidFill>
                <a:schemeClr val="tx1"/>
              </a:solidFill>
            </a:endParaRPr>
          </a:p>
        </p:txBody>
      </p:sp>
      <p:pic>
        <p:nvPicPr>
          <p:cNvPr id="2" name="Picture 1">
            <a:extLst>
              <a:ext uri="{FF2B5EF4-FFF2-40B4-BE49-F238E27FC236}">
                <a16:creationId xmlns:a16="http://schemas.microsoft.com/office/drawing/2014/main" id="{87C61BC5-575A-DC84-976F-DA0AE8EBB7CA}"/>
              </a:ext>
            </a:extLst>
          </p:cNvPr>
          <p:cNvPicPr>
            <a:picLocks noChangeAspect="1"/>
          </p:cNvPicPr>
          <p:nvPr/>
        </p:nvPicPr>
        <p:blipFill>
          <a:blip r:embed="rId3"/>
          <a:stretch>
            <a:fillRect/>
          </a:stretch>
        </p:blipFill>
        <p:spPr>
          <a:xfrm>
            <a:off x="1" y="329904"/>
            <a:ext cx="2977662" cy="6528096"/>
          </a:xfrm>
          <a:prstGeom prst="rect">
            <a:avLst/>
          </a:prstGeom>
        </p:spPr>
      </p:pic>
      <p:sp>
        <p:nvSpPr>
          <p:cNvPr id="5" name="TextBox 4">
            <a:extLst>
              <a:ext uri="{FF2B5EF4-FFF2-40B4-BE49-F238E27FC236}">
                <a16:creationId xmlns:a16="http://schemas.microsoft.com/office/drawing/2014/main" id="{D0A9369B-4880-44E5-9663-83E29ECE7268}"/>
              </a:ext>
            </a:extLst>
          </p:cNvPr>
          <p:cNvSpPr txBox="1"/>
          <p:nvPr/>
        </p:nvSpPr>
        <p:spPr>
          <a:xfrm>
            <a:off x="173736" y="3200400"/>
            <a:ext cx="1992689" cy="1815882"/>
          </a:xfrm>
          <a:prstGeom prst="rect">
            <a:avLst/>
          </a:prstGeom>
          <a:noFill/>
        </p:spPr>
        <p:txBody>
          <a:bodyPr wrap="square" rtlCol="0">
            <a:spAutoFit/>
          </a:bodyPr>
          <a:lstStyle/>
          <a:p>
            <a:r>
              <a:rPr lang="en-US" sz="1600" b="1" dirty="0">
                <a:solidFill>
                  <a:schemeClr val="accent6"/>
                </a:solidFill>
                <a:latin typeface="Biome" panose="020B0502040204020203" pitchFamily="34" charset="0"/>
                <a:cs typeface="Biome" panose="020B0502040204020203" pitchFamily="34" charset="0"/>
              </a:rPr>
              <a:t>Need Help?</a:t>
            </a:r>
          </a:p>
          <a:p>
            <a:endParaRPr lang="en-US" sz="1600" dirty="0">
              <a:solidFill>
                <a:schemeClr val="accent6"/>
              </a:solidFill>
              <a:latin typeface="Biome" panose="020B0502040204020203" pitchFamily="34" charset="0"/>
              <a:cs typeface="Biome" panose="020B0502040204020203" pitchFamily="34" charset="0"/>
            </a:endParaRPr>
          </a:p>
          <a:p>
            <a:r>
              <a:rPr lang="en-US" sz="1600" dirty="0">
                <a:solidFill>
                  <a:schemeClr val="accent6"/>
                </a:solidFill>
                <a:latin typeface="Biome" panose="020B0502040204020203" pitchFamily="34" charset="0"/>
                <a:cs typeface="Biome" panose="020B0502040204020203" pitchFamily="34" charset="0"/>
              </a:rPr>
              <a:t>Contact us any time with questions at: </a:t>
            </a:r>
            <a:r>
              <a:rPr lang="en-US" sz="1600" dirty="0">
                <a:solidFill>
                  <a:schemeClr val="accent6"/>
                </a:solidFill>
                <a:latin typeface="Biome" panose="020B0502040204020203" pitchFamily="34" charset="0"/>
                <a:cs typeface="Biome" panose="020B0502040204020203" pitchFamily="34" charset="0"/>
                <a:hlinkClick r:id="rId4"/>
              </a:rPr>
              <a:t>Socialworkportal.com/contact-us</a:t>
            </a:r>
            <a:endParaRPr lang="en-US" sz="1600" dirty="0">
              <a:solidFill>
                <a:schemeClr val="accent6"/>
              </a:solidFill>
              <a:latin typeface="Biome" panose="020B0502040204020203" pitchFamily="34" charset="0"/>
              <a:cs typeface="Biome" panose="020B0502040204020203" pitchFamily="34" charset="0"/>
            </a:endParaRPr>
          </a:p>
        </p:txBody>
      </p:sp>
      <p:pic>
        <p:nvPicPr>
          <p:cNvPr id="6" name="Graphic 5" descr="Email">
            <a:extLst>
              <a:ext uri="{FF2B5EF4-FFF2-40B4-BE49-F238E27FC236}">
                <a16:creationId xmlns:a16="http://schemas.microsoft.com/office/drawing/2014/main" id="{A1FA815E-536E-4464-B800-C9C189CCE0B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3776" y="2093976"/>
            <a:ext cx="1133038" cy="1133038"/>
          </a:xfrm>
          <a:prstGeom prst="rect">
            <a:avLst/>
          </a:prstGeom>
        </p:spPr>
      </p:pic>
    </p:spTree>
    <p:extLst>
      <p:ext uri="{BB962C8B-B14F-4D97-AF65-F5344CB8AC3E}">
        <p14:creationId xmlns:p14="http://schemas.microsoft.com/office/powerpoint/2010/main" val="3112355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05E4F47-B148-49E0-B472-BBF149315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7A2CE8EB-F719-4F84-9E91-F538438CAC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1" name="Freeform 50">
            <a:extLst>
              <a:ext uri="{FF2B5EF4-FFF2-40B4-BE49-F238E27FC236}">
                <a16:creationId xmlns:a16="http://schemas.microsoft.com/office/drawing/2014/main" id="{684BF3E1-C321-4F38-85CF-FEBBEEC15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Rectangle 10">
            <a:extLst>
              <a:ext uri="{FF2B5EF4-FFF2-40B4-BE49-F238E27FC236}">
                <a16:creationId xmlns:a16="http://schemas.microsoft.com/office/drawing/2014/main" id="{58437D7E-0A76-435D-BFF8-A5BF390F22BE}"/>
              </a:ext>
            </a:extLst>
          </p:cNvPr>
          <p:cNvSpPr/>
          <p:nvPr/>
        </p:nvSpPr>
        <p:spPr>
          <a:xfrm>
            <a:off x="4598436" y="5018076"/>
            <a:ext cx="2995127" cy="3638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b="1" dirty="0">
                <a:solidFill>
                  <a:schemeClr val="bg1"/>
                </a:solidFill>
                <a:latin typeface="Castellar" panose="020A0402060406010301" pitchFamily="18" charset="0"/>
              </a:rPr>
              <a:t>Tool</a:t>
            </a:r>
            <a:endParaRPr lang="en-US" b="1">
              <a:solidFill>
                <a:schemeClr val="bg1"/>
              </a:solidFill>
              <a:latin typeface="Castellar" panose="020A0402060406010301" pitchFamily="18" charset="0"/>
            </a:endParaRPr>
          </a:p>
        </p:txBody>
      </p:sp>
      <p:sp>
        <p:nvSpPr>
          <p:cNvPr id="8" name="TextBox 7">
            <a:extLst>
              <a:ext uri="{FF2B5EF4-FFF2-40B4-BE49-F238E27FC236}">
                <a16:creationId xmlns:a16="http://schemas.microsoft.com/office/drawing/2014/main" id="{73CE0C3C-939C-427C-A7AD-17B03D08BDF7}"/>
              </a:ext>
            </a:extLst>
          </p:cNvPr>
          <p:cNvSpPr txBox="1"/>
          <p:nvPr/>
        </p:nvSpPr>
        <p:spPr>
          <a:xfrm>
            <a:off x="499461" y="1353516"/>
            <a:ext cx="3661579" cy="954107"/>
          </a:xfrm>
          <a:prstGeom prst="rect">
            <a:avLst/>
          </a:prstGeom>
          <a:noFill/>
        </p:spPr>
        <p:txBody>
          <a:bodyPr wrap="none" rtlCol="0">
            <a:spAutoFit/>
          </a:bodyPr>
          <a:lstStyle/>
          <a:p>
            <a:pPr algn="ctr"/>
            <a:r>
              <a:rPr lang="en-US" sz="2800" b="1" dirty="0">
                <a:solidFill>
                  <a:schemeClr val="accent1">
                    <a:lumMod val="75000"/>
                  </a:schemeClr>
                </a:solidFill>
                <a:latin typeface="Biome" panose="020B0503030204020804" pitchFamily="34" charset="0"/>
                <a:cs typeface="Biome" panose="020B0503030204020804" pitchFamily="34" charset="0"/>
              </a:rPr>
              <a:t>Therapy Questions </a:t>
            </a:r>
          </a:p>
          <a:p>
            <a:pPr algn="ctr"/>
            <a:r>
              <a:rPr lang="en-US" sz="2800" b="1" dirty="0">
                <a:solidFill>
                  <a:schemeClr val="accent1">
                    <a:lumMod val="75000"/>
                  </a:schemeClr>
                </a:solidFill>
                <a:latin typeface="Biome" panose="020B0503030204020804" pitchFamily="34" charset="0"/>
                <a:cs typeface="Biome" panose="020B0503030204020804" pitchFamily="34" charset="0"/>
              </a:rPr>
              <a:t>To Ask Clients</a:t>
            </a:r>
          </a:p>
        </p:txBody>
      </p:sp>
      <p:pic>
        <p:nvPicPr>
          <p:cNvPr id="3" name="Graphic 2" descr="Clipboard Partially Checked">
            <a:extLst>
              <a:ext uri="{FF2B5EF4-FFF2-40B4-BE49-F238E27FC236}">
                <a16:creationId xmlns:a16="http://schemas.microsoft.com/office/drawing/2014/main" id="{B459E677-C7F9-49D5-B473-BAADB2C0FA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82755" y="2417847"/>
            <a:ext cx="3592159" cy="3592159"/>
          </a:xfrm>
          <a:prstGeom prst="rect">
            <a:avLst/>
          </a:prstGeom>
        </p:spPr>
      </p:pic>
      <p:pic>
        <p:nvPicPr>
          <p:cNvPr id="4" name="Graphic 3" descr="Pen">
            <a:extLst>
              <a:ext uri="{FF2B5EF4-FFF2-40B4-BE49-F238E27FC236}">
                <a16:creationId xmlns:a16="http://schemas.microsoft.com/office/drawing/2014/main" id="{897CDC97-56C8-4D84-ABDB-09CFB939C1B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69935" y="3468043"/>
            <a:ext cx="1796080" cy="1796080"/>
          </a:xfrm>
          <a:prstGeom prst="rect">
            <a:avLst/>
          </a:prstGeom>
        </p:spPr>
      </p:pic>
      <p:grpSp>
        <p:nvGrpSpPr>
          <p:cNvPr id="29" name="Group 28">
            <a:extLst>
              <a:ext uri="{FF2B5EF4-FFF2-40B4-BE49-F238E27FC236}">
                <a16:creationId xmlns:a16="http://schemas.microsoft.com/office/drawing/2014/main" id="{7E459B88-D706-673B-D161-8FC118589589}"/>
              </a:ext>
            </a:extLst>
          </p:cNvPr>
          <p:cNvGrpSpPr/>
          <p:nvPr/>
        </p:nvGrpSpPr>
        <p:grpSpPr>
          <a:xfrm>
            <a:off x="6620690" y="737951"/>
            <a:ext cx="4766331" cy="1495282"/>
            <a:chOff x="6620690" y="737951"/>
            <a:chExt cx="4766331" cy="1495282"/>
          </a:xfrm>
        </p:grpSpPr>
        <p:sp>
          <p:nvSpPr>
            <p:cNvPr id="28" name="Rectangle: Rounded Corners 27">
              <a:extLst>
                <a:ext uri="{FF2B5EF4-FFF2-40B4-BE49-F238E27FC236}">
                  <a16:creationId xmlns:a16="http://schemas.microsoft.com/office/drawing/2014/main" id="{FA45CB4C-C188-E294-0ACE-269EC314E1A3}"/>
                </a:ext>
              </a:extLst>
            </p:cNvPr>
            <p:cNvSpPr/>
            <p:nvPr/>
          </p:nvSpPr>
          <p:spPr>
            <a:xfrm>
              <a:off x="6621072" y="737951"/>
              <a:ext cx="4765949" cy="1495282"/>
            </a:xfrm>
            <a:prstGeom prst="roundRect">
              <a:avLst/>
            </a:prstGeom>
            <a:solidFill>
              <a:srgbClr val="81E3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ED3737E0-D43A-482F-BC7E-85FBE779B305}"/>
                </a:ext>
              </a:extLst>
            </p:cNvPr>
            <p:cNvSpPr/>
            <p:nvPr/>
          </p:nvSpPr>
          <p:spPr>
            <a:xfrm>
              <a:off x="6620690" y="779182"/>
              <a:ext cx="4766330" cy="14540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lIns="91440" tIns="45720" rIns="91440" bIns="45720" numCol="1" spcCol="0" rtlCol="0" fromWordArt="0" anchor="ctr" anchorCtr="0" forceAA="0" compatLnSpc="1">
              <a:prstTxWarp prst="textNoShape">
                <a:avLst/>
              </a:prstTxWarp>
              <a:normAutofit fontScale="92500"/>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lgn="ctr">
                <a:lnSpc>
                  <a:spcPct val="110000"/>
                </a:lnSpc>
                <a:spcBef>
                  <a:spcPct val="0"/>
                </a:spcBef>
                <a:spcAft>
                  <a:spcPts val="600"/>
                </a:spcAft>
              </a:pPr>
              <a:r>
                <a:rPr lang="en-US" sz="3200" b="1" kern="1200" dirty="0">
                  <a:solidFill>
                    <a:schemeClr val="tx1">
                      <a:lumMod val="65000"/>
                      <a:lumOff val="35000"/>
                    </a:schemeClr>
                  </a:solidFill>
                  <a:latin typeface="+mj-lt"/>
                  <a:ea typeface="+mj-ea"/>
                  <a:cs typeface="+mj-cs"/>
                </a:rPr>
                <a:t>The Importance of Questions in Therapy &amp; Counseling</a:t>
              </a:r>
            </a:p>
          </p:txBody>
        </p:sp>
      </p:grpSp>
      <p:grpSp>
        <p:nvGrpSpPr>
          <p:cNvPr id="31" name="Group 30">
            <a:extLst>
              <a:ext uri="{FF2B5EF4-FFF2-40B4-BE49-F238E27FC236}">
                <a16:creationId xmlns:a16="http://schemas.microsoft.com/office/drawing/2014/main" id="{E51331D5-5264-D780-EA21-E0CE148458E6}"/>
              </a:ext>
            </a:extLst>
          </p:cNvPr>
          <p:cNvGrpSpPr/>
          <p:nvPr/>
        </p:nvGrpSpPr>
        <p:grpSpPr>
          <a:xfrm>
            <a:off x="6621071" y="2437930"/>
            <a:ext cx="4765949" cy="3458171"/>
            <a:chOff x="6621071" y="2437930"/>
            <a:chExt cx="4765949" cy="3458171"/>
          </a:xfrm>
        </p:grpSpPr>
        <p:sp>
          <p:nvSpPr>
            <p:cNvPr id="30" name="Rectangle: Rounded Corners 29">
              <a:extLst>
                <a:ext uri="{FF2B5EF4-FFF2-40B4-BE49-F238E27FC236}">
                  <a16:creationId xmlns:a16="http://schemas.microsoft.com/office/drawing/2014/main" id="{A6D306A6-6F75-B8BE-D01D-13E4C1AA9291}"/>
                </a:ext>
              </a:extLst>
            </p:cNvPr>
            <p:cNvSpPr/>
            <p:nvPr/>
          </p:nvSpPr>
          <p:spPr>
            <a:xfrm>
              <a:off x="6621071" y="2437930"/>
              <a:ext cx="4765949" cy="3337229"/>
            </a:xfrm>
            <a:prstGeom prst="roundRect">
              <a:avLst>
                <a:gd name="adj" fmla="val 7534"/>
              </a:avLst>
            </a:prstGeom>
            <a:solidFill>
              <a:srgbClr val="81E3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CDD3070-C97D-4678-BB2F-C853B249E53A}"/>
                </a:ext>
              </a:extLst>
            </p:cNvPr>
            <p:cNvSpPr/>
            <p:nvPr/>
          </p:nvSpPr>
          <p:spPr>
            <a:xfrm>
              <a:off x="6768878" y="2542625"/>
              <a:ext cx="4618142" cy="33534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lIns="91440" tIns="45720" rIns="91440" bIns="45720" numCol="1" spcCol="0" rtlCol="0" fromWordArt="0" anchor="t" anchorCtr="0" forceAA="0" compatLnSpc="1">
              <a:prstTxWarp prst="textNoShape">
                <a:avLst/>
              </a:prstTxWarp>
              <a:normAutofit fontScale="85000" lnSpcReduction="20000"/>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r>
                <a:rPr lang="en-US" sz="2400" dirty="0">
                  <a:solidFill>
                    <a:schemeClr val="tx1">
                      <a:lumMod val="65000"/>
                      <a:lumOff val="35000"/>
                    </a:schemeClr>
                  </a:solidFill>
                </a:rPr>
                <a:t>Asking the right questions in therapy is considered to be one of the basic counseling and therapy skills.</a:t>
              </a:r>
            </a:p>
            <a:p>
              <a:pPr fontAlgn="base"/>
              <a:endParaRPr lang="en-US" sz="2400" dirty="0">
                <a:solidFill>
                  <a:schemeClr val="tx1">
                    <a:lumMod val="65000"/>
                    <a:lumOff val="35000"/>
                  </a:schemeClr>
                </a:solidFill>
              </a:endParaRPr>
            </a:p>
            <a:p>
              <a:pPr fontAlgn="base"/>
              <a:r>
                <a:rPr lang="en-US" sz="2400" dirty="0">
                  <a:solidFill>
                    <a:schemeClr val="tx1">
                      <a:lumMod val="65000"/>
                      <a:lumOff val="35000"/>
                    </a:schemeClr>
                  </a:solidFill>
                </a:rPr>
                <a:t>Well-thought-out, mindful therapy questions allow counselors and therapists to learn more about their clients which is of great importance in the information gathering stage of therapy.</a:t>
              </a:r>
            </a:p>
            <a:p>
              <a:pPr fontAlgn="base"/>
              <a:endParaRPr lang="en-US" sz="2400" dirty="0">
                <a:solidFill>
                  <a:schemeClr val="tx1">
                    <a:lumMod val="65000"/>
                    <a:lumOff val="35000"/>
                  </a:schemeClr>
                </a:solidFill>
              </a:endParaRPr>
            </a:p>
            <a:p>
              <a:pPr fontAlgn="base"/>
              <a:r>
                <a:rPr lang="en-US" sz="2400" dirty="0">
                  <a:solidFill>
                    <a:schemeClr val="tx1">
                      <a:lumMod val="65000"/>
                      <a:lumOff val="35000"/>
                    </a:schemeClr>
                  </a:solidFill>
                </a:rPr>
                <a:t>This guide includes some of the basic questions therapist and counselors ask.</a:t>
              </a:r>
            </a:p>
          </p:txBody>
        </p:sp>
      </p:grpSp>
      <p:pic>
        <p:nvPicPr>
          <p:cNvPr id="25" name="Picture 24" descr="A screenshot of a video game&#10;&#10;Description automatically generated with medium confidence">
            <a:extLst>
              <a:ext uri="{FF2B5EF4-FFF2-40B4-BE49-F238E27FC236}">
                <a16:creationId xmlns:a16="http://schemas.microsoft.com/office/drawing/2014/main" id="{82B61190-0CFD-BF08-27AD-3E268B93170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89067" y="6325599"/>
            <a:ext cx="3255246" cy="483138"/>
          </a:xfrm>
          <a:prstGeom prst="rect">
            <a:avLst/>
          </a:prstGeom>
        </p:spPr>
      </p:pic>
    </p:spTree>
    <p:extLst>
      <p:ext uri="{BB962C8B-B14F-4D97-AF65-F5344CB8AC3E}">
        <p14:creationId xmlns:p14="http://schemas.microsoft.com/office/powerpoint/2010/main" val="3411458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6BF1527-85A6-4722-A758-FE551A1A66C8}"/>
              </a:ext>
            </a:extLst>
          </p:cNvPr>
          <p:cNvSpPr/>
          <p:nvPr/>
        </p:nvSpPr>
        <p:spPr>
          <a:xfrm>
            <a:off x="3224609" y="470754"/>
            <a:ext cx="8477060" cy="61955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t" anchorCtr="0" forceAA="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r>
              <a:rPr lang="en-US" sz="3200" b="1" dirty="0">
                <a:solidFill>
                  <a:schemeClr val="tx1"/>
                </a:solidFill>
              </a:rPr>
              <a:t>Overview of Best Questions Therapists &amp; Counselors Ask Clients</a:t>
            </a:r>
          </a:p>
          <a:p>
            <a:pPr lvl="0"/>
            <a:endParaRPr lang="en-US" sz="1500" dirty="0">
              <a:solidFill>
                <a:schemeClr val="tx1"/>
              </a:solidFill>
            </a:endParaRPr>
          </a:p>
          <a:p>
            <a:pPr lvl="0"/>
            <a:r>
              <a:rPr lang="en-US" sz="2000" dirty="0">
                <a:solidFill>
                  <a:schemeClr val="tx1"/>
                </a:solidFill>
              </a:rPr>
              <a:t>Questions therapists ask will vary depending on the scope of therapy, but regardless of the situation, they will allow you to learn more about your clients and set the tone for subsequent therapy sessions. </a:t>
            </a:r>
          </a:p>
          <a:p>
            <a:pPr lvl="0"/>
            <a:endParaRPr lang="en-US" sz="1000" dirty="0">
              <a:solidFill>
                <a:schemeClr val="tx1"/>
              </a:solidFill>
            </a:endParaRPr>
          </a:p>
          <a:p>
            <a:pPr lvl="0"/>
            <a:r>
              <a:rPr lang="en-US" sz="2000" dirty="0">
                <a:solidFill>
                  <a:schemeClr val="tx1"/>
                </a:solidFill>
              </a:rPr>
              <a:t>While each assessment and the questions asked will vary according to the client’s situation and individual needs, we’ve categorized potential general questions to use in therapy.</a:t>
            </a:r>
          </a:p>
          <a:p>
            <a:pPr lvl="0"/>
            <a:endParaRPr lang="en-US" sz="1000" dirty="0">
              <a:solidFill>
                <a:schemeClr val="tx1"/>
              </a:solidFill>
            </a:endParaRPr>
          </a:p>
          <a:p>
            <a:pPr marL="342900" lvl="0" indent="-342900">
              <a:buFont typeface="Arial" panose="020B0604020202020204" pitchFamily="34" charset="0"/>
              <a:buChar char="•"/>
            </a:pPr>
            <a:r>
              <a:rPr lang="en-US" sz="2000" dirty="0">
                <a:solidFill>
                  <a:schemeClr val="tx1"/>
                </a:solidFill>
              </a:rPr>
              <a:t>Questions to Ask on the Phone</a:t>
            </a:r>
          </a:p>
          <a:p>
            <a:pPr marL="342900" lvl="0" indent="-342900">
              <a:buFont typeface="Arial" panose="020B0604020202020204" pitchFamily="34" charset="0"/>
              <a:buChar char="•"/>
            </a:pPr>
            <a:r>
              <a:rPr lang="en-US" sz="2000" dirty="0">
                <a:solidFill>
                  <a:schemeClr val="tx1"/>
                </a:solidFill>
              </a:rPr>
              <a:t>First Therapy Session Questions to Ask</a:t>
            </a:r>
          </a:p>
          <a:p>
            <a:pPr marL="342900" lvl="0" indent="-342900">
              <a:buFont typeface="Arial" panose="020B0604020202020204" pitchFamily="34" charset="0"/>
              <a:buChar char="•"/>
            </a:pPr>
            <a:r>
              <a:rPr lang="en-US" sz="2000" dirty="0">
                <a:solidFill>
                  <a:schemeClr val="tx1"/>
                </a:solidFill>
              </a:rPr>
              <a:t>Group Therapy Questions</a:t>
            </a:r>
          </a:p>
          <a:p>
            <a:pPr marL="342900" lvl="0" indent="-342900">
              <a:buFont typeface="Arial" panose="020B0604020202020204" pitchFamily="34" charset="0"/>
              <a:buChar char="•"/>
            </a:pPr>
            <a:r>
              <a:rPr lang="en-US" sz="2000" dirty="0">
                <a:solidFill>
                  <a:schemeClr val="tx1"/>
                </a:solidFill>
              </a:rPr>
              <a:t>Family Therapy Questions to Ask Clients</a:t>
            </a:r>
          </a:p>
          <a:p>
            <a:pPr marL="342900" lvl="0" indent="-342900">
              <a:buFont typeface="Arial" panose="020B0604020202020204" pitchFamily="34" charset="0"/>
              <a:buChar char="•"/>
            </a:pPr>
            <a:r>
              <a:rPr lang="en-US" sz="2000" dirty="0">
                <a:solidFill>
                  <a:schemeClr val="tx1"/>
                </a:solidFill>
              </a:rPr>
              <a:t>Cognitive Behavioral Therapy Questions to Ask Clients</a:t>
            </a:r>
          </a:p>
          <a:p>
            <a:pPr marL="342900" lvl="0" indent="-342900">
              <a:buFont typeface="Arial" panose="020B0604020202020204" pitchFamily="34" charset="0"/>
              <a:buChar char="•"/>
            </a:pPr>
            <a:r>
              <a:rPr lang="en-US" sz="2000" dirty="0">
                <a:solidFill>
                  <a:schemeClr val="tx1"/>
                </a:solidFill>
              </a:rPr>
              <a:t>Gestalt Therapy Questions to Ask Clients</a:t>
            </a:r>
          </a:p>
          <a:p>
            <a:pPr marL="342900" lvl="0" indent="-342900">
              <a:buFont typeface="Arial" panose="020B0604020202020204" pitchFamily="34" charset="0"/>
              <a:buChar char="•"/>
            </a:pPr>
            <a:r>
              <a:rPr lang="en-US" sz="2000" dirty="0">
                <a:solidFill>
                  <a:schemeClr val="tx1"/>
                </a:solidFill>
              </a:rPr>
              <a:t>Therapeutic Questions for Depression</a:t>
            </a:r>
          </a:p>
          <a:p>
            <a:pPr marL="342900" lvl="0" indent="-342900">
              <a:buFont typeface="Arial" panose="020B0604020202020204" pitchFamily="34" charset="0"/>
              <a:buChar char="•"/>
            </a:pPr>
            <a:r>
              <a:rPr lang="en-US" sz="2000" dirty="0">
                <a:solidFill>
                  <a:schemeClr val="tx1"/>
                </a:solidFill>
              </a:rPr>
              <a:t>Questions to Ask a Resistant Client</a:t>
            </a:r>
          </a:p>
          <a:p>
            <a:pPr marL="342900" lvl="0" indent="-342900">
              <a:buFont typeface="Arial" panose="020B0604020202020204" pitchFamily="34" charset="0"/>
              <a:buChar char="•"/>
            </a:pPr>
            <a:r>
              <a:rPr lang="en-US" sz="2000" dirty="0">
                <a:solidFill>
                  <a:schemeClr val="tx1"/>
                </a:solidFill>
              </a:rPr>
              <a:t>Miracle Questions</a:t>
            </a:r>
          </a:p>
        </p:txBody>
      </p:sp>
      <p:pic>
        <p:nvPicPr>
          <p:cNvPr id="7" name="Picture 6">
            <a:extLst>
              <a:ext uri="{FF2B5EF4-FFF2-40B4-BE49-F238E27FC236}">
                <a16:creationId xmlns:a16="http://schemas.microsoft.com/office/drawing/2014/main" id="{4184270D-E5CE-9FC9-2CFB-D1FF27A2B309}"/>
              </a:ext>
            </a:extLst>
          </p:cNvPr>
          <p:cNvPicPr>
            <a:picLocks noChangeAspect="1"/>
          </p:cNvPicPr>
          <p:nvPr/>
        </p:nvPicPr>
        <p:blipFill>
          <a:blip r:embed="rId2"/>
          <a:stretch>
            <a:fillRect/>
          </a:stretch>
        </p:blipFill>
        <p:spPr>
          <a:xfrm>
            <a:off x="1" y="329904"/>
            <a:ext cx="2977662" cy="6528096"/>
          </a:xfrm>
          <a:prstGeom prst="rect">
            <a:avLst/>
          </a:prstGeom>
        </p:spPr>
      </p:pic>
      <p:pic>
        <p:nvPicPr>
          <p:cNvPr id="5" name="Graphic 4" descr="Customer review with solid fill">
            <a:extLst>
              <a:ext uri="{FF2B5EF4-FFF2-40B4-BE49-F238E27FC236}">
                <a16:creationId xmlns:a16="http://schemas.microsoft.com/office/drawing/2014/main" id="{A8B5233C-0236-49F0-AD23-70FD8D9D0E5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93776" y="2093976"/>
            <a:ext cx="1325928" cy="1325928"/>
          </a:xfrm>
          <a:prstGeom prst="rect">
            <a:avLst/>
          </a:prstGeom>
        </p:spPr>
      </p:pic>
    </p:spTree>
    <p:extLst>
      <p:ext uri="{BB962C8B-B14F-4D97-AF65-F5344CB8AC3E}">
        <p14:creationId xmlns:p14="http://schemas.microsoft.com/office/powerpoint/2010/main" val="1669204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6BF1527-85A6-4722-A758-FE551A1A66C8}"/>
              </a:ext>
            </a:extLst>
          </p:cNvPr>
          <p:cNvSpPr/>
          <p:nvPr/>
        </p:nvSpPr>
        <p:spPr>
          <a:xfrm>
            <a:off x="3224609" y="470754"/>
            <a:ext cx="8477060" cy="57184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t" anchorCtr="0" forceAA="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r>
              <a:rPr lang="en-US" sz="3200" b="1" dirty="0">
                <a:solidFill>
                  <a:schemeClr val="tx1"/>
                </a:solidFill>
              </a:rPr>
              <a:t>Open-Ended and Close-Ended Questions in Therapy and Counseling</a:t>
            </a:r>
          </a:p>
          <a:p>
            <a:pPr lvl="0"/>
            <a:endParaRPr lang="en-US" sz="2400" dirty="0">
              <a:solidFill>
                <a:schemeClr val="tx1"/>
              </a:solidFill>
            </a:endParaRPr>
          </a:p>
          <a:p>
            <a:pPr lvl="0"/>
            <a:r>
              <a:rPr lang="en-US" sz="2000" dirty="0">
                <a:solidFill>
                  <a:schemeClr val="tx1"/>
                </a:solidFill>
              </a:rPr>
              <a:t>In therapy session, you want to gather as much information from the subject as possible. </a:t>
            </a:r>
          </a:p>
          <a:p>
            <a:pPr lvl="0"/>
            <a:endParaRPr lang="en-US" sz="2000" dirty="0">
              <a:solidFill>
                <a:schemeClr val="tx1"/>
              </a:solidFill>
            </a:endParaRPr>
          </a:p>
          <a:p>
            <a:pPr lvl="0"/>
            <a:r>
              <a:rPr lang="en-US" sz="2000" dirty="0">
                <a:solidFill>
                  <a:schemeClr val="tx1"/>
                </a:solidFill>
              </a:rPr>
              <a:t>There are two main types of questions to ask clients in therapy:</a:t>
            </a:r>
          </a:p>
          <a:p>
            <a:pPr lvl="0"/>
            <a:endParaRPr lang="en-US" sz="2000" dirty="0">
              <a:solidFill>
                <a:schemeClr val="tx1"/>
              </a:solidFill>
            </a:endParaRPr>
          </a:p>
          <a:p>
            <a:pPr lvl="0"/>
            <a:r>
              <a:rPr lang="en-US" sz="2000" dirty="0">
                <a:solidFill>
                  <a:schemeClr val="tx1"/>
                </a:solidFill>
              </a:rPr>
              <a:t>• </a:t>
            </a:r>
            <a:r>
              <a:rPr lang="en-US" sz="2000" b="1" dirty="0">
                <a:solidFill>
                  <a:schemeClr val="tx1"/>
                </a:solidFill>
              </a:rPr>
              <a:t>Closed-ended:</a:t>
            </a:r>
            <a:r>
              <a:rPr lang="en-US" sz="2000" dirty="0">
                <a:solidFill>
                  <a:schemeClr val="tx1"/>
                </a:solidFill>
              </a:rPr>
              <a:t> Are you feeling better today?</a:t>
            </a:r>
          </a:p>
          <a:p>
            <a:pPr lvl="0"/>
            <a:r>
              <a:rPr lang="en-US" sz="2000" dirty="0">
                <a:solidFill>
                  <a:schemeClr val="tx1"/>
                </a:solidFill>
              </a:rPr>
              <a:t>	(client can give a yes/no answer)</a:t>
            </a:r>
          </a:p>
          <a:p>
            <a:pPr lvl="0"/>
            <a:endParaRPr lang="en-US" sz="2000" dirty="0">
              <a:solidFill>
                <a:schemeClr val="tx1"/>
              </a:solidFill>
            </a:endParaRPr>
          </a:p>
          <a:p>
            <a:pPr lvl="0"/>
            <a:r>
              <a:rPr lang="en-US" sz="2000" dirty="0">
                <a:solidFill>
                  <a:schemeClr val="tx1"/>
                </a:solidFill>
              </a:rPr>
              <a:t>• </a:t>
            </a:r>
            <a:r>
              <a:rPr lang="en-US" sz="2000" b="1" dirty="0">
                <a:solidFill>
                  <a:schemeClr val="tx1"/>
                </a:solidFill>
              </a:rPr>
              <a:t>Open-ended:</a:t>
            </a:r>
            <a:r>
              <a:rPr lang="en-US" sz="2000" dirty="0">
                <a:solidFill>
                  <a:schemeClr val="tx1"/>
                </a:solidFill>
              </a:rPr>
              <a:t> How are you feeling today?</a:t>
            </a:r>
          </a:p>
          <a:p>
            <a:pPr lvl="0"/>
            <a:r>
              <a:rPr lang="en-US" sz="2000" dirty="0">
                <a:solidFill>
                  <a:schemeClr val="tx1"/>
                </a:solidFill>
              </a:rPr>
              <a:t>	(invites client to elaborate more)</a:t>
            </a:r>
          </a:p>
          <a:p>
            <a:pPr lvl="0"/>
            <a:endParaRPr lang="en-US" sz="2000" dirty="0">
              <a:solidFill>
                <a:schemeClr val="tx1"/>
              </a:solidFill>
            </a:endParaRPr>
          </a:p>
          <a:p>
            <a:pPr lvl="0"/>
            <a:r>
              <a:rPr lang="en-US" sz="2000" dirty="0">
                <a:solidFill>
                  <a:schemeClr val="tx1"/>
                </a:solidFill>
              </a:rPr>
              <a:t>It’s up to the therapist to recognize and best determine when to use open and closed questions in therapy. However, therapists are more likely to get the constructive conversation going if they’re asking open ended questions.</a:t>
            </a:r>
          </a:p>
        </p:txBody>
      </p:sp>
      <p:pic>
        <p:nvPicPr>
          <p:cNvPr id="18" name="Picture 17">
            <a:extLst>
              <a:ext uri="{FF2B5EF4-FFF2-40B4-BE49-F238E27FC236}">
                <a16:creationId xmlns:a16="http://schemas.microsoft.com/office/drawing/2014/main" id="{F8DE0EF2-56E8-8C21-E1E8-F24C5CA7C758}"/>
              </a:ext>
            </a:extLst>
          </p:cNvPr>
          <p:cNvPicPr>
            <a:picLocks noChangeAspect="1"/>
          </p:cNvPicPr>
          <p:nvPr/>
        </p:nvPicPr>
        <p:blipFill>
          <a:blip r:embed="rId2"/>
          <a:stretch>
            <a:fillRect/>
          </a:stretch>
        </p:blipFill>
        <p:spPr>
          <a:xfrm>
            <a:off x="1" y="329904"/>
            <a:ext cx="2977662" cy="6528096"/>
          </a:xfrm>
          <a:prstGeom prst="rect">
            <a:avLst/>
          </a:prstGeom>
        </p:spPr>
      </p:pic>
      <p:pic>
        <p:nvPicPr>
          <p:cNvPr id="5" name="Graphic 4" descr="Checkbox Checked">
            <a:extLst>
              <a:ext uri="{FF2B5EF4-FFF2-40B4-BE49-F238E27FC236}">
                <a16:creationId xmlns:a16="http://schemas.microsoft.com/office/drawing/2014/main" id="{EDB42080-2A07-4A1B-9784-1EBF921D6BD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93776" y="2093976"/>
            <a:ext cx="914400" cy="914400"/>
          </a:xfrm>
          <a:prstGeom prst="rect">
            <a:avLst/>
          </a:prstGeom>
        </p:spPr>
      </p:pic>
      <p:sp>
        <p:nvSpPr>
          <p:cNvPr id="7" name="TextBox 6">
            <a:extLst>
              <a:ext uri="{FF2B5EF4-FFF2-40B4-BE49-F238E27FC236}">
                <a16:creationId xmlns:a16="http://schemas.microsoft.com/office/drawing/2014/main" id="{BC0E93A0-E5EC-4C27-A0F7-BFFABF7C168A}"/>
              </a:ext>
            </a:extLst>
          </p:cNvPr>
          <p:cNvSpPr txBox="1"/>
          <p:nvPr/>
        </p:nvSpPr>
        <p:spPr>
          <a:xfrm>
            <a:off x="173736" y="3200400"/>
            <a:ext cx="1923421" cy="1169551"/>
          </a:xfrm>
          <a:prstGeom prst="rect">
            <a:avLst/>
          </a:prstGeom>
          <a:noFill/>
        </p:spPr>
        <p:txBody>
          <a:bodyPr wrap="square" rtlCol="0">
            <a:spAutoFit/>
          </a:bodyPr>
          <a:lstStyle/>
          <a:p>
            <a:r>
              <a:rPr lang="en-US" sz="1400" dirty="0">
                <a:solidFill>
                  <a:schemeClr val="accent6"/>
                </a:solidFill>
                <a:latin typeface="Biome" panose="020B0502040204020203" pitchFamily="34" charset="0"/>
                <a:cs typeface="Biome" panose="020B0502040204020203" pitchFamily="34" charset="0"/>
              </a:rPr>
              <a:t>Use open-ended questions to invite more detailed responses.</a:t>
            </a:r>
          </a:p>
          <a:p>
            <a:pPr marL="285750" indent="-285750">
              <a:buFont typeface="Arial" panose="020B0604020202020204" pitchFamily="34" charset="0"/>
              <a:buChar char="•"/>
            </a:pPr>
            <a:endParaRPr lang="en-US" sz="1400" dirty="0">
              <a:solidFill>
                <a:srgbClr val="FF6600"/>
              </a:solidFill>
              <a:latin typeface="Biome" panose="020B0502040204020203" pitchFamily="34" charset="0"/>
              <a:cs typeface="Biome" panose="020B0502040204020203" pitchFamily="34" charset="0"/>
            </a:endParaRPr>
          </a:p>
        </p:txBody>
      </p:sp>
    </p:spTree>
    <p:extLst>
      <p:ext uri="{BB962C8B-B14F-4D97-AF65-F5344CB8AC3E}">
        <p14:creationId xmlns:p14="http://schemas.microsoft.com/office/powerpoint/2010/main" val="4105524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6BF1527-85A6-4722-A758-FE551A1A66C8}"/>
              </a:ext>
            </a:extLst>
          </p:cNvPr>
          <p:cNvSpPr/>
          <p:nvPr/>
        </p:nvSpPr>
        <p:spPr>
          <a:xfrm>
            <a:off x="3224609" y="470754"/>
            <a:ext cx="8477060" cy="54107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t" anchorCtr="0" forceAA="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r>
              <a:rPr lang="en-US" sz="3200" b="1" dirty="0">
                <a:solidFill>
                  <a:schemeClr val="tx1"/>
                </a:solidFill>
              </a:rPr>
              <a:t>Questions to Ask on the Phone | Questions Therapists Ask</a:t>
            </a:r>
          </a:p>
          <a:p>
            <a:pPr lvl="0"/>
            <a:endParaRPr lang="en-US" sz="2400" dirty="0">
              <a:solidFill>
                <a:schemeClr val="tx1"/>
              </a:solidFill>
            </a:endParaRPr>
          </a:p>
          <a:p>
            <a:pPr lvl="0"/>
            <a:r>
              <a:rPr lang="en-US" sz="2000" dirty="0">
                <a:solidFill>
                  <a:schemeClr val="tx1"/>
                </a:solidFill>
              </a:rPr>
              <a:t>Most therapists and counselors will offer clients a complimentary phone call so they can get a sense of each other before the first therapy session.</a:t>
            </a:r>
          </a:p>
          <a:p>
            <a:pPr lvl="0"/>
            <a:endParaRPr lang="en-US" sz="2000" dirty="0">
              <a:solidFill>
                <a:schemeClr val="tx1"/>
              </a:solidFill>
            </a:endParaRPr>
          </a:p>
          <a:p>
            <a:pPr lvl="0"/>
            <a:r>
              <a:rPr lang="en-US" sz="2000" dirty="0">
                <a:solidFill>
                  <a:schemeClr val="tx1"/>
                </a:solidFill>
              </a:rPr>
              <a:t>Here are some questions to ask on the phone:</a:t>
            </a:r>
          </a:p>
          <a:p>
            <a:pPr lvl="0"/>
            <a:endParaRPr lang="en-US" sz="1000" dirty="0">
              <a:solidFill>
                <a:schemeClr val="tx1"/>
              </a:solidFill>
            </a:endParaRPr>
          </a:p>
          <a:p>
            <a:pPr lvl="0"/>
            <a:r>
              <a:rPr lang="en-US" sz="2000" dirty="0">
                <a:solidFill>
                  <a:schemeClr val="tx1"/>
                </a:solidFill>
              </a:rPr>
              <a:t>What made you consider therapy now?</a:t>
            </a:r>
            <a:br>
              <a:rPr lang="en-US" sz="1000" dirty="0">
                <a:solidFill>
                  <a:schemeClr val="tx1"/>
                </a:solidFill>
              </a:rPr>
            </a:br>
            <a:endParaRPr lang="en-US" sz="1000" dirty="0">
              <a:solidFill>
                <a:schemeClr val="tx1"/>
              </a:solidFill>
            </a:endParaRPr>
          </a:p>
          <a:p>
            <a:pPr lvl="0"/>
            <a:r>
              <a:rPr lang="en-US" sz="2000" dirty="0">
                <a:solidFill>
                  <a:schemeClr val="tx1"/>
                </a:solidFill>
              </a:rPr>
              <a:t>Have you been in therapy or counselling before?</a:t>
            </a:r>
          </a:p>
          <a:p>
            <a:pPr lvl="0"/>
            <a:endParaRPr lang="en-US" sz="1000" dirty="0">
              <a:solidFill>
                <a:schemeClr val="tx1"/>
              </a:solidFill>
            </a:endParaRPr>
          </a:p>
          <a:p>
            <a:pPr lvl="0"/>
            <a:r>
              <a:rPr lang="en-US" sz="2000" dirty="0">
                <a:solidFill>
                  <a:schemeClr val="tx1"/>
                </a:solidFill>
              </a:rPr>
              <a:t>What has worked/not worked for you in the past counselling sessions?</a:t>
            </a:r>
            <a:br>
              <a:rPr lang="en-US" sz="1000" dirty="0">
                <a:solidFill>
                  <a:schemeClr val="tx1"/>
                </a:solidFill>
              </a:rPr>
            </a:br>
            <a:endParaRPr lang="en-US" sz="1000" dirty="0">
              <a:solidFill>
                <a:schemeClr val="tx1"/>
              </a:solidFill>
            </a:endParaRPr>
          </a:p>
          <a:p>
            <a:pPr lvl="0"/>
            <a:r>
              <a:rPr lang="en-US" sz="2000" dirty="0">
                <a:solidFill>
                  <a:schemeClr val="tx1"/>
                </a:solidFill>
              </a:rPr>
              <a:t>What are you looking for in a counselor or therapist?</a:t>
            </a:r>
          </a:p>
          <a:p>
            <a:pPr lvl="0"/>
            <a:endParaRPr lang="en-US" sz="1000" dirty="0">
              <a:solidFill>
                <a:schemeClr val="tx1"/>
              </a:solidFill>
            </a:endParaRPr>
          </a:p>
          <a:p>
            <a:pPr lvl="0"/>
            <a:r>
              <a:rPr lang="en-US" sz="2000" dirty="0">
                <a:solidFill>
                  <a:schemeClr val="tx1"/>
                </a:solidFill>
              </a:rPr>
              <a:t>Do you have any questions for me?</a:t>
            </a:r>
            <a:br>
              <a:rPr lang="en-US" sz="1000" dirty="0">
                <a:solidFill>
                  <a:schemeClr val="tx1"/>
                </a:solidFill>
              </a:rPr>
            </a:br>
            <a:endParaRPr lang="en-US" sz="1000" dirty="0">
              <a:solidFill>
                <a:schemeClr val="tx1"/>
              </a:solidFill>
            </a:endParaRPr>
          </a:p>
          <a:p>
            <a:pPr lvl="0"/>
            <a:r>
              <a:rPr lang="en-US" sz="2000" dirty="0">
                <a:solidFill>
                  <a:schemeClr val="tx1"/>
                </a:solidFill>
              </a:rPr>
              <a:t>Do you want to schedule an in-person appointment?</a:t>
            </a:r>
          </a:p>
        </p:txBody>
      </p:sp>
      <p:pic>
        <p:nvPicPr>
          <p:cNvPr id="5" name="Picture 4">
            <a:extLst>
              <a:ext uri="{FF2B5EF4-FFF2-40B4-BE49-F238E27FC236}">
                <a16:creationId xmlns:a16="http://schemas.microsoft.com/office/drawing/2014/main" id="{1DB1BDB6-0E13-962F-67CC-CFEF911EB432}"/>
              </a:ext>
            </a:extLst>
          </p:cNvPr>
          <p:cNvPicPr>
            <a:picLocks noChangeAspect="1"/>
          </p:cNvPicPr>
          <p:nvPr/>
        </p:nvPicPr>
        <p:blipFill>
          <a:blip r:embed="rId2"/>
          <a:stretch>
            <a:fillRect/>
          </a:stretch>
        </p:blipFill>
        <p:spPr>
          <a:xfrm>
            <a:off x="1" y="329904"/>
            <a:ext cx="2977662" cy="6528096"/>
          </a:xfrm>
          <a:prstGeom prst="rect">
            <a:avLst/>
          </a:prstGeom>
        </p:spPr>
      </p:pic>
      <p:pic>
        <p:nvPicPr>
          <p:cNvPr id="2" name="Graphic 1" descr="Speaker phone with solid fill">
            <a:extLst>
              <a:ext uri="{FF2B5EF4-FFF2-40B4-BE49-F238E27FC236}">
                <a16:creationId xmlns:a16="http://schemas.microsoft.com/office/drawing/2014/main" id="{05D8CB77-DC55-4764-9213-2CE607DFB3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90331" y="2093118"/>
            <a:ext cx="914400" cy="914400"/>
          </a:xfrm>
          <a:prstGeom prst="rect">
            <a:avLst/>
          </a:prstGeom>
        </p:spPr>
      </p:pic>
      <p:sp>
        <p:nvSpPr>
          <p:cNvPr id="3" name="TextBox 2">
            <a:extLst>
              <a:ext uri="{FF2B5EF4-FFF2-40B4-BE49-F238E27FC236}">
                <a16:creationId xmlns:a16="http://schemas.microsoft.com/office/drawing/2014/main" id="{AE522473-AC7F-472C-B32E-7DB749494677}"/>
              </a:ext>
            </a:extLst>
          </p:cNvPr>
          <p:cNvSpPr txBox="1"/>
          <p:nvPr/>
        </p:nvSpPr>
        <p:spPr>
          <a:xfrm>
            <a:off x="174872" y="3199449"/>
            <a:ext cx="1783137" cy="2462213"/>
          </a:xfrm>
          <a:prstGeom prst="rect">
            <a:avLst/>
          </a:prstGeom>
          <a:noFill/>
        </p:spPr>
        <p:txBody>
          <a:bodyPr wrap="square" rtlCol="0">
            <a:spAutoFit/>
          </a:bodyPr>
          <a:lstStyle/>
          <a:p>
            <a:r>
              <a:rPr lang="en-US" sz="1400" dirty="0">
                <a:solidFill>
                  <a:schemeClr val="accent6"/>
                </a:solidFill>
                <a:latin typeface="Biome" panose="020B0502040204020203" pitchFamily="34" charset="0"/>
                <a:cs typeface="Biome" panose="020B0502040204020203" pitchFamily="34" charset="0"/>
              </a:rPr>
              <a:t>A phone consultation involves a short discussion to assess whether there is compatibility between you and the therapist you may collaborate with.</a:t>
            </a:r>
            <a:endParaRPr lang="en-US" sz="1400" dirty="0">
              <a:solidFill>
                <a:srgbClr val="FF6600"/>
              </a:solidFill>
              <a:latin typeface="Biome" panose="020B0502040204020203" pitchFamily="34" charset="0"/>
              <a:cs typeface="Biome" panose="020B0502040204020203" pitchFamily="34" charset="0"/>
            </a:endParaRPr>
          </a:p>
        </p:txBody>
      </p:sp>
    </p:spTree>
    <p:extLst>
      <p:ext uri="{BB962C8B-B14F-4D97-AF65-F5344CB8AC3E}">
        <p14:creationId xmlns:p14="http://schemas.microsoft.com/office/powerpoint/2010/main" val="2678713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6BF1527-85A6-4722-A758-FE551A1A66C8}"/>
              </a:ext>
            </a:extLst>
          </p:cNvPr>
          <p:cNvSpPr/>
          <p:nvPr/>
        </p:nvSpPr>
        <p:spPr>
          <a:xfrm>
            <a:off x="3224609" y="470754"/>
            <a:ext cx="8477060" cy="53491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t" anchorCtr="0" forceAA="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3200" b="1" dirty="0">
                <a:solidFill>
                  <a:schemeClr val="tx1"/>
                </a:solidFill>
              </a:rPr>
              <a:t>First Therapy Session Questions | Questions Therapists Ask</a:t>
            </a:r>
          </a:p>
          <a:p>
            <a:pPr lvl="0"/>
            <a:endParaRPr lang="en-US" sz="2000" dirty="0">
              <a:solidFill>
                <a:schemeClr val="tx1"/>
              </a:solidFill>
            </a:endParaRPr>
          </a:p>
          <a:p>
            <a:pPr lvl="0"/>
            <a:r>
              <a:rPr lang="en-US" sz="2000" dirty="0">
                <a:solidFill>
                  <a:schemeClr val="tx1"/>
                </a:solidFill>
              </a:rPr>
              <a:t>Why made you seek therapy/counselling now?</a:t>
            </a:r>
          </a:p>
          <a:p>
            <a:pPr lvl="0"/>
            <a:endParaRPr lang="en-US" sz="1000" dirty="0">
              <a:solidFill>
                <a:schemeClr val="tx1"/>
              </a:solidFill>
            </a:endParaRPr>
          </a:p>
          <a:p>
            <a:pPr lvl="0"/>
            <a:r>
              <a:rPr lang="en-US" sz="2000" dirty="0">
                <a:solidFill>
                  <a:schemeClr val="tx1"/>
                </a:solidFill>
              </a:rPr>
              <a:t>What do you expect from therapy/counselling?</a:t>
            </a:r>
          </a:p>
          <a:p>
            <a:pPr lvl="0"/>
            <a:endParaRPr lang="en-US" sz="1000" dirty="0">
              <a:solidFill>
                <a:schemeClr val="tx1"/>
              </a:solidFill>
            </a:endParaRPr>
          </a:p>
          <a:p>
            <a:pPr lvl="0"/>
            <a:r>
              <a:rPr lang="en-US" sz="2000" dirty="0">
                <a:solidFill>
                  <a:schemeClr val="tx1"/>
                </a:solidFill>
              </a:rPr>
              <a:t>How have you been coping with problems that made you seek counseling?</a:t>
            </a:r>
          </a:p>
          <a:p>
            <a:pPr lvl="0"/>
            <a:endParaRPr lang="en-US" sz="1000" dirty="0">
              <a:solidFill>
                <a:schemeClr val="tx1"/>
              </a:solidFill>
            </a:endParaRPr>
          </a:p>
          <a:p>
            <a:pPr lvl="0"/>
            <a:r>
              <a:rPr lang="en-US" sz="2000" dirty="0">
                <a:solidFill>
                  <a:schemeClr val="tx1"/>
                </a:solidFill>
              </a:rPr>
              <a:t>Have you been in therapy/counselling ever before? What was that experience like?</a:t>
            </a:r>
          </a:p>
          <a:p>
            <a:pPr lvl="0"/>
            <a:endParaRPr lang="en-US" sz="1000" dirty="0">
              <a:solidFill>
                <a:schemeClr val="tx1"/>
              </a:solidFill>
            </a:endParaRPr>
          </a:p>
          <a:p>
            <a:pPr lvl="0"/>
            <a:r>
              <a:rPr lang="en-US" sz="2000" dirty="0">
                <a:solidFill>
                  <a:schemeClr val="tx1"/>
                </a:solidFill>
              </a:rPr>
              <a:t>What do you hope to accomplish in therapy/counselling?</a:t>
            </a:r>
          </a:p>
          <a:p>
            <a:pPr lvl="0"/>
            <a:endParaRPr lang="en-US" sz="1000" dirty="0">
              <a:solidFill>
                <a:schemeClr val="tx1"/>
              </a:solidFill>
            </a:endParaRPr>
          </a:p>
          <a:p>
            <a:pPr lvl="0"/>
            <a:r>
              <a:rPr lang="en-US" sz="2000" dirty="0">
                <a:solidFill>
                  <a:schemeClr val="tx1"/>
                </a:solidFill>
              </a:rPr>
              <a:t>How is your relationship with your family?</a:t>
            </a:r>
          </a:p>
          <a:p>
            <a:pPr lvl="0"/>
            <a:endParaRPr lang="en-US" sz="1000" dirty="0">
              <a:solidFill>
                <a:schemeClr val="tx1"/>
              </a:solidFill>
            </a:endParaRPr>
          </a:p>
          <a:p>
            <a:pPr lvl="0"/>
            <a:r>
              <a:rPr lang="en-US" sz="2000" dirty="0">
                <a:solidFill>
                  <a:schemeClr val="tx1"/>
                </a:solidFill>
              </a:rPr>
              <a:t>How do you cope with stress?</a:t>
            </a:r>
          </a:p>
          <a:p>
            <a:pPr lvl="0"/>
            <a:endParaRPr lang="en-US" sz="1000" dirty="0">
              <a:solidFill>
                <a:schemeClr val="tx1"/>
              </a:solidFill>
            </a:endParaRPr>
          </a:p>
          <a:p>
            <a:pPr lvl="0"/>
            <a:r>
              <a:rPr lang="en-US" sz="2000" dirty="0">
                <a:solidFill>
                  <a:schemeClr val="tx1"/>
                </a:solidFill>
              </a:rPr>
              <a:t>What are some of your strengths?</a:t>
            </a:r>
          </a:p>
        </p:txBody>
      </p:sp>
      <p:pic>
        <p:nvPicPr>
          <p:cNvPr id="5" name="Picture 4">
            <a:extLst>
              <a:ext uri="{FF2B5EF4-FFF2-40B4-BE49-F238E27FC236}">
                <a16:creationId xmlns:a16="http://schemas.microsoft.com/office/drawing/2014/main" id="{7F5E72CD-11A2-8504-22B1-FEBABD83B63B}"/>
              </a:ext>
            </a:extLst>
          </p:cNvPr>
          <p:cNvPicPr>
            <a:picLocks noChangeAspect="1"/>
          </p:cNvPicPr>
          <p:nvPr/>
        </p:nvPicPr>
        <p:blipFill>
          <a:blip r:embed="rId2"/>
          <a:stretch>
            <a:fillRect/>
          </a:stretch>
        </p:blipFill>
        <p:spPr>
          <a:xfrm>
            <a:off x="1" y="329904"/>
            <a:ext cx="2977662" cy="6528096"/>
          </a:xfrm>
          <a:prstGeom prst="rect">
            <a:avLst/>
          </a:prstGeom>
        </p:spPr>
      </p:pic>
      <p:pic>
        <p:nvPicPr>
          <p:cNvPr id="2" name="Graphic 1" descr="Help with solid fill">
            <a:extLst>
              <a:ext uri="{FF2B5EF4-FFF2-40B4-BE49-F238E27FC236}">
                <a16:creationId xmlns:a16="http://schemas.microsoft.com/office/drawing/2014/main" id="{05D8CB77-DC55-4764-9213-2CE607DFB3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93776" y="2093976"/>
            <a:ext cx="914400" cy="914400"/>
          </a:xfrm>
          <a:prstGeom prst="rect">
            <a:avLst/>
          </a:prstGeom>
        </p:spPr>
      </p:pic>
      <p:sp>
        <p:nvSpPr>
          <p:cNvPr id="3" name="TextBox 2">
            <a:extLst>
              <a:ext uri="{FF2B5EF4-FFF2-40B4-BE49-F238E27FC236}">
                <a16:creationId xmlns:a16="http://schemas.microsoft.com/office/drawing/2014/main" id="{AE522473-AC7F-472C-B32E-7DB749494677}"/>
              </a:ext>
            </a:extLst>
          </p:cNvPr>
          <p:cNvSpPr txBox="1"/>
          <p:nvPr/>
        </p:nvSpPr>
        <p:spPr>
          <a:xfrm>
            <a:off x="173736" y="3200400"/>
            <a:ext cx="1824029" cy="2277547"/>
          </a:xfrm>
          <a:prstGeom prst="rect">
            <a:avLst/>
          </a:prstGeom>
          <a:noFill/>
        </p:spPr>
        <p:txBody>
          <a:bodyPr wrap="square" rtlCol="0">
            <a:spAutoFit/>
          </a:bodyPr>
          <a:lstStyle/>
          <a:p>
            <a:r>
              <a:rPr lang="en-US" sz="1400" dirty="0">
                <a:solidFill>
                  <a:schemeClr val="accent6"/>
                </a:solidFill>
                <a:latin typeface="Biome" panose="020B0502040204020203" pitchFamily="34" charset="0"/>
                <a:cs typeface="Biome" panose="020B0502040204020203" pitchFamily="34" charset="0"/>
              </a:rPr>
              <a:t>Typically, the majority of the first therapy session will be dedicated to questions to gather pertinent information about the client.</a:t>
            </a:r>
          </a:p>
          <a:p>
            <a:endParaRPr lang="en-US" sz="1600" dirty="0">
              <a:solidFill>
                <a:schemeClr val="accent6"/>
              </a:solidFill>
              <a:latin typeface="Biome" panose="020B0502040204020203" pitchFamily="34" charset="0"/>
              <a:cs typeface="Biome" panose="020B0502040204020203" pitchFamily="34" charset="0"/>
            </a:endParaRPr>
          </a:p>
        </p:txBody>
      </p:sp>
    </p:spTree>
    <p:extLst>
      <p:ext uri="{BB962C8B-B14F-4D97-AF65-F5344CB8AC3E}">
        <p14:creationId xmlns:p14="http://schemas.microsoft.com/office/powerpoint/2010/main" val="2075421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6BF1527-85A6-4722-A758-FE551A1A66C8}"/>
              </a:ext>
            </a:extLst>
          </p:cNvPr>
          <p:cNvSpPr/>
          <p:nvPr/>
        </p:nvSpPr>
        <p:spPr>
          <a:xfrm>
            <a:off x="3224609" y="470754"/>
            <a:ext cx="8477060" cy="5626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t" anchorCtr="0" forceAA="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r>
              <a:rPr lang="en-US" sz="3200" b="1" dirty="0">
                <a:solidFill>
                  <a:schemeClr val="tx1"/>
                </a:solidFill>
              </a:rPr>
              <a:t>Group Therapy Questions | Questions Therapists Ask</a:t>
            </a:r>
          </a:p>
          <a:p>
            <a:pPr lvl="0"/>
            <a:endParaRPr lang="en-US" sz="2000" dirty="0">
              <a:solidFill>
                <a:schemeClr val="tx1"/>
              </a:solidFill>
            </a:endParaRPr>
          </a:p>
          <a:p>
            <a:pPr lvl="0"/>
            <a:r>
              <a:rPr lang="en-US" sz="1800" dirty="0">
                <a:solidFill>
                  <a:schemeClr val="tx1"/>
                </a:solidFill>
              </a:rPr>
              <a:t>Is it your personal decision to come here, or did someone else encourage or force you to do so?</a:t>
            </a:r>
          </a:p>
          <a:p>
            <a:pPr lvl="0"/>
            <a:endParaRPr lang="en-US" sz="1000" dirty="0">
              <a:solidFill>
                <a:schemeClr val="tx1"/>
              </a:solidFill>
            </a:endParaRPr>
          </a:p>
          <a:p>
            <a:pPr lvl="0"/>
            <a:r>
              <a:rPr lang="en-US" sz="1800" dirty="0">
                <a:solidFill>
                  <a:schemeClr val="tx1"/>
                </a:solidFill>
              </a:rPr>
              <a:t>What do you like best about group therapy session?</a:t>
            </a:r>
          </a:p>
          <a:p>
            <a:pPr lvl="0"/>
            <a:endParaRPr lang="en-US" sz="1000" dirty="0">
              <a:solidFill>
                <a:schemeClr val="tx1"/>
              </a:solidFill>
            </a:endParaRPr>
          </a:p>
          <a:p>
            <a:pPr lvl="0"/>
            <a:r>
              <a:rPr lang="en-US" sz="1800" dirty="0">
                <a:solidFill>
                  <a:schemeClr val="tx1"/>
                </a:solidFill>
              </a:rPr>
              <a:t>What coping strategies are you using to cope with and manage your addiction/behavior triggers?</a:t>
            </a:r>
          </a:p>
          <a:p>
            <a:pPr lvl="0"/>
            <a:endParaRPr lang="en-US" sz="1000" dirty="0">
              <a:solidFill>
                <a:schemeClr val="tx1"/>
              </a:solidFill>
            </a:endParaRPr>
          </a:p>
          <a:p>
            <a:pPr lvl="0"/>
            <a:r>
              <a:rPr lang="en-US" sz="1800" dirty="0">
                <a:solidFill>
                  <a:schemeClr val="tx1"/>
                </a:solidFill>
              </a:rPr>
              <a:t>What are you grateful for in life and why?</a:t>
            </a:r>
          </a:p>
          <a:p>
            <a:pPr lvl="0"/>
            <a:endParaRPr lang="en-US" sz="1000" dirty="0">
              <a:solidFill>
                <a:schemeClr val="tx1"/>
              </a:solidFill>
            </a:endParaRPr>
          </a:p>
          <a:p>
            <a:pPr lvl="0"/>
            <a:r>
              <a:rPr lang="en-US" sz="1800" dirty="0">
                <a:solidFill>
                  <a:schemeClr val="tx1"/>
                </a:solidFill>
              </a:rPr>
              <a:t>What are some things that make you feel stressed? How are you coping with stress?</a:t>
            </a:r>
          </a:p>
          <a:p>
            <a:pPr lvl="0"/>
            <a:endParaRPr lang="en-US" sz="1000" dirty="0">
              <a:solidFill>
                <a:schemeClr val="tx1"/>
              </a:solidFill>
            </a:endParaRPr>
          </a:p>
          <a:p>
            <a:pPr lvl="0"/>
            <a:r>
              <a:rPr lang="en-US" sz="1800" dirty="0">
                <a:solidFill>
                  <a:schemeClr val="tx1"/>
                </a:solidFill>
              </a:rPr>
              <a:t>What are 3 things you like about yourself? Explain why.</a:t>
            </a:r>
          </a:p>
          <a:p>
            <a:pPr lvl="0"/>
            <a:endParaRPr lang="en-US" sz="1000" dirty="0">
              <a:solidFill>
                <a:schemeClr val="tx1"/>
              </a:solidFill>
            </a:endParaRPr>
          </a:p>
          <a:p>
            <a:r>
              <a:rPr lang="en-US" sz="1800" dirty="0">
                <a:solidFill>
                  <a:schemeClr val="tx1"/>
                </a:solidFill>
              </a:rPr>
              <a:t>Discuss goals you want to achieve in group therapy.</a:t>
            </a:r>
            <a:br>
              <a:rPr lang="en-US" sz="1000" dirty="0">
                <a:solidFill>
                  <a:schemeClr val="tx1"/>
                </a:solidFill>
              </a:rPr>
            </a:br>
            <a:endParaRPr lang="en-US" sz="1000" dirty="0">
              <a:solidFill>
                <a:schemeClr val="tx1"/>
              </a:solidFill>
            </a:endParaRPr>
          </a:p>
          <a:p>
            <a:r>
              <a:rPr lang="en-US" sz="1800" dirty="0">
                <a:solidFill>
                  <a:schemeClr val="tx1"/>
                </a:solidFill>
              </a:rPr>
              <a:t>What are three bad habits that you’d like to replace with good ones?</a:t>
            </a:r>
            <a:br>
              <a:rPr lang="en-US" sz="1000" dirty="0">
                <a:solidFill>
                  <a:schemeClr val="tx1"/>
                </a:solidFill>
              </a:rPr>
            </a:br>
            <a:endParaRPr lang="en-US" sz="1000" dirty="0">
              <a:solidFill>
                <a:schemeClr val="tx1"/>
              </a:solidFill>
            </a:endParaRPr>
          </a:p>
          <a:p>
            <a:r>
              <a:rPr lang="en-US" sz="1800" dirty="0">
                <a:solidFill>
                  <a:schemeClr val="tx1"/>
                </a:solidFill>
              </a:rPr>
              <a:t>What are the good habits you can replace the bad ones with?</a:t>
            </a:r>
          </a:p>
        </p:txBody>
      </p:sp>
      <p:pic>
        <p:nvPicPr>
          <p:cNvPr id="3" name="Picture 2">
            <a:extLst>
              <a:ext uri="{FF2B5EF4-FFF2-40B4-BE49-F238E27FC236}">
                <a16:creationId xmlns:a16="http://schemas.microsoft.com/office/drawing/2014/main" id="{CB0D1299-8B84-048B-CE3B-9B958D213DF2}"/>
              </a:ext>
            </a:extLst>
          </p:cNvPr>
          <p:cNvPicPr>
            <a:picLocks noChangeAspect="1"/>
          </p:cNvPicPr>
          <p:nvPr/>
        </p:nvPicPr>
        <p:blipFill>
          <a:blip r:embed="rId2"/>
          <a:stretch>
            <a:fillRect/>
          </a:stretch>
        </p:blipFill>
        <p:spPr>
          <a:xfrm>
            <a:off x="1" y="329904"/>
            <a:ext cx="2977662" cy="6528096"/>
          </a:xfrm>
          <a:prstGeom prst="rect">
            <a:avLst/>
          </a:prstGeom>
        </p:spPr>
      </p:pic>
      <p:sp>
        <p:nvSpPr>
          <p:cNvPr id="5" name="TextBox 4">
            <a:extLst>
              <a:ext uri="{FF2B5EF4-FFF2-40B4-BE49-F238E27FC236}">
                <a16:creationId xmlns:a16="http://schemas.microsoft.com/office/drawing/2014/main" id="{D0A9369B-4880-44E5-9663-83E29ECE7268}"/>
              </a:ext>
            </a:extLst>
          </p:cNvPr>
          <p:cNvSpPr txBox="1"/>
          <p:nvPr/>
        </p:nvSpPr>
        <p:spPr>
          <a:xfrm>
            <a:off x="173736" y="3397352"/>
            <a:ext cx="2002934" cy="2246769"/>
          </a:xfrm>
          <a:prstGeom prst="rect">
            <a:avLst/>
          </a:prstGeom>
          <a:noFill/>
        </p:spPr>
        <p:txBody>
          <a:bodyPr wrap="square" rtlCol="0">
            <a:spAutoFit/>
          </a:bodyPr>
          <a:lstStyle/>
          <a:p>
            <a:r>
              <a:rPr lang="en-US" sz="1400" dirty="0">
                <a:solidFill>
                  <a:schemeClr val="accent6"/>
                </a:solidFill>
                <a:latin typeface="Biome" panose="020B0502040204020203" pitchFamily="34" charset="0"/>
                <a:cs typeface="Biome" panose="020B0502040204020203" pitchFamily="34" charset="0"/>
              </a:rPr>
              <a:t>Group therapy questions will vary based on the type of group (i.e., Psychoeducational groups, Cognitive-behavioral/problem-solving groups, Support groups, etc.).</a:t>
            </a:r>
          </a:p>
        </p:txBody>
      </p:sp>
      <p:pic>
        <p:nvPicPr>
          <p:cNvPr id="7" name="Graphic 6" descr="Group with solid fill">
            <a:extLst>
              <a:ext uri="{FF2B5EF4-FFF2-40B4-BE49-F238E27FC236}">
                <a16:creationId xmlns:a16="http://schemas.microsoft.com/office/drawing/2014/main" id="{763BBFE9-9F8E-4617-8A96-2CAE221244D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93776" y="2092911"/>
            <a:ext cx="1242304" cy="1242304"/>
          </a:xfrm>
          <a:prstGeom prst="rect">
            <a:avLst/>
          </a:prstGeom>
        </p:spPr>
      </p:pic>
    </p:spTree>
    <p:extLst>
      <p:ext uri="{BB962C8B-B14F-4D97-AF65-F5344CB8AC3E}">
        <p14:creationId xmlns:p14="http://schemas.microsoft.com/office/powerpoint/2010/main" val="2247627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6BF1527-85A6-4722-A758-FE551A1A66C8}"/>
              </a:ext>
            </a:extLst>
          </p:cNvPr>
          <p:cNvSpPr/>
          <p:nvPr/>
        </p:nvSpPr>
        <p:spPr>
          <a:xfrm>
            <a:off x="3224608" y="470754"/>
            <a:ext cx="8793655" cy="59647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t" anchorCtr="0" forceAA="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r>
              <a:rPr lang="en-US" sz="3200" b="1" dirty="0">
                <a:solidFill>
                  <a:schemeClr val="tx1"/>
                </a:solidFill>
              </a:rPr>
              <a:t>Family Therapy Questions | Questions Therapists Ask</a:t>
            </a:r>
          </a:p>
          <a:p>
            <a:pPr lvl="0"/>
            <a:endParaRPr lang="en-US" sz="2000" dirty="0">
              <a:solidFill>
                <a:schemeClr val="tx1"/>
              </a:solidFill>
            </a:endParaRPr>
          </a:p>
          <a:p>
            <a:pPr lvl="0"/>
            <a:r>
              <a:rPr lang="en-US" sz="2000" dirty="0">
                <a:solidFill>
                  <a:schemeClr val="tx1"/>
                </a:solidFill>
              </a:rPr>
              <a:t>Why are you seeking family therapy?</a:t>
            </a:r>
          </a:p>
          <a:p>
            <a:pPr lvl="0"/>
            <a:endParaRPr lang="en-US" sz="1000" dirty="0">
              <a:solidFill>
                <a:schemeClr val="tx1"/>
              </a:solidFill>
            </a:endParaRPr>
          </a:p>
          <a:p>
            <a:pPr lvl="0"/>
            <a:r>
              <a:rPr lang="en-US" sz="2000" dirty="0">
                <a:solidFill>
                  <a:schemeClr val="tx1"/>
                </a:solidFill>
              </a:rPr>
              <a:t>What changes do you want to see within your family?</a:t>
            </a:r>
          </a:p>
          <a:p>
            <a:pPr lvl="0"/>
            <a:endParaRPr lang="en-US" sz="1000" dirty="0">
              <a:solidFill>
                <a:schemeClr val="tx1"/>
              </a:solidFill>
            </a:endParaRPr>
          </a:p>
          <a:p>
            <a:pPr lvl="0"/>
            <a:r>
              <a:rPr lang="en-US" sz="2000" dirty="0">
                <a:solidFill>
                  <a:schemeClr val="tx1"/>
                </a:solidFill>
              </a:rPr>
              <a:t>What do you expect from the family therapy?</a:t>
            </a:r>
          </a:p>
          <a:p>
            <a:pPr lvl="0"/>
            <a:endParaRPr lang="en-US" sz="1000" dirty="0">
              <a:solidFill>
                <a:schemeClr val="tx1"/>
              </a:solidFill>
            </a:endParaRPr>
          </a:p>
          <a:p>
            <a:pPr lvl="0"/>
            <a:r>
              <a:rPr lang="en-US" sz="2000" dirty="0">
                <a:solidFill>
                  <a:schemeClr val="tx1"/>
                </a:solidFill>
              </a:rPr>
              <a:t>What are you willing to do to make the changes happen?</a:t>
            </a:r>
          </a:p>
          <a:p>
            <a:pPr lvl="0"/>
            <a:endParaRPr lang="en-US" sz="1000" dirty="0">
              <a:solidFill>
                <a:schemeClr val="tx1"/>
              </a:solidFill>
            </a:endParaRPr>
          </a:p>
          <a:p>
            <a:pPr lvl="0"/>
            <a:r>
              <a:rPr lang="en-US" sz="2000" dirty="0">
                <a:solidFill>
                  <a:schemeClr val="tx1"/>
                </a:solidFill>
              </a:rPr>
              <a:t>What have you done as a family so far to improve the situation?</a:t>
            </a:r>
          </a:p>
          <a:p>
            <a:pPr lvl="0"/>
            <a:endParaRPr lang="en-US" sz="1000" dirty="0">
              <a:solidFill>
                <a:schemeClr val="tx1"/>
              </a:solidFill>
            </a:endParaRPr>
          </a:p>
          <a:p>
            <a:pPr lvl="0"/>
            <a:r>
              <a:rPr lang="en-US" sz="2000" dirty="0">
                <a:solidFill>
                  <a:schemeClr val="tx1"/>
                </a:solidFill>
              </a:rPr>
              <a:t>Does everyone in the family therapy session agree that changes need to happen?</a:t>
            </a:r>
          </a:p>
          <a:p>
            <a:pPr lvl="0"/>
            <a:endParaRPr lang="en-US" sz="1000" dirty="0">
              <a:solidFill>
                <a:schemeClr val="tx1"/>
              </a:solidFill>
            </a:endParaRPr>
          </a:p>
          <a:p>
            <a:pPr lvl="0"/>
            <a:r>
              <a:rPr lang="en-US" sz="2000" dirty="0">
                <a:solidFill>
                  <a:schemeClr val="tx1"/>
                </a:solidFill>
              </a:rPr>
              <a:t>What will be different if the family decides to make the changes?</a:t>
            </a:r>
          </a:p>
          <a:p>
            <a:pPr lvl="0"/>
            <a:endParaRPr lang="en-US" sz="1000" dirty="0">
              <a:solidFill>
                <a:schemeClr val="tx1"/>
              </a:solidFill>
            </a:endParaRPr>
          </a:p>
          <a:p>
            <a:pPr lvl="0"/>
            <a:r>
              <a:rPr lang="en-US" sz="2000" dirty="0">
                <a:solidFill>
                  <a:schemeClr val="tx1"/>
                </a:solidFill>
              </a:rPr>
              <a:t>What do you want to see improved for each family member?</a:t>
            </a:r>
          </a:p>
          <a:p>
            <a:pPr lvl="0"/>
            <a:endParaRPr lang="en-US" sz="1000" dirty="0">
              <a:solidFill>
                <a:schemeClr val="tx1"/>
              </a:solidFill>
            </a:endParaRPr>
          </a:p>
          <a:p>
            <a:pPr lvl="0"/>
            <a:r>
              <a:rPr lang="en-US" sz="2000" dirty="0">
                <a:solidFill>
                  <a:schemeClr val="tx1"/>
                </a:solidFill>
              </a:rPr>
              <a:t>How is each family member progressing?</a:t>
            </a:r>
          </a:p>
          <a:p>
            <a:pPr lvl="0"/>
            <a:endParaRPr lang="en-US" sz="1000" dirty="0">
              <a:solidFill>
                <a:schemeClr val="tx1"/>
              </a:solidFill>
            </a:endParaRPr>
          </a:p>
          <a:p>
            <a:pPr lvl="0"/>
            <a:r>
              <a:rPr lang="en-US" sz="2000" dirty="0">
                <a:solidFill>
                  <a:schemeClr val="tx1"/>
                </a:solidFill>
              </a:rPr>
              <a:t>How do you think you can rebuild the relationship?</a:t>
            </a:r>
          </a:p>
        </p:txBody>
      </p:sp>
      <p:pic>
        <p:nvPicPr>
          <p:cNvPr id="2" name="Picture 1">
            <a:extLst>
              <a:ext uri="{FF2B5EF4-FFF2-40B4-BE49-F238E27FC236}">
                <a16:creationId xmlns:a16="http://schemas.microsoft.com/office/drawing/2014/main" id="{54C530D2-A216-B113-FB99-6C39080E98C9}"/>
              </a:ext>
            </a:extLst>
          </p:cNvPr>
          <p:cNvPicPr>
            <a:picLocks noChangeAspect="1"/>
          </p:cNvPicPr>
          <p:nvPr/>
        </p:nvPicPr>
        <p:blipFill>
          <a:blip r:embed="rId2"/>
          <a:stretch>
            <a:fillRect/>
          </a:stretch>
        </p:blipFill>
        <p:spPr>
          <a:xfrm>
            <a:off x="1" y="329904"/>
            <a:ext cx="2977662" cy="6528096"/>
          </a:xfrm>
          <a:prstGeom prst="rect">
            <a:avLst/>
          </a:prstGeom>
        </p:spPr>
      </p:pic>
      <p:sp>
        <p:nvSpPr>
          <p:cNvPr id="5" name="TextBox 4">
            <a:extLst>
              <a:ext uri="{FF2B5EF4-FFF2-40B4-BE49-F238E27FC236}">
                <a16:creationId xmlns:a16="http://schemas.microsoft.com/office/drawing/2014/main" id="{D0A9369B-4880-44E5-9663-83E29ECE7268}"/>
              </a:ext>
            </a:extLst>
          </p:cNvPr>
          <p:cNvSpPr txBox="1"/>
          <p:nvPr/>
        </p:nvSpPr>
        <p:spPr>
          <a:xfrm>
            <a:off x="173736" y="3401568"/>
            <a:ext cx="1843907" cy="1815882"/>
          </a:xfrm>
          <a:prstGeom prst="rect">
            <a:avLst/>
          </a:prstGeom>
          <a:noFill/>
        </p:spPr>
        <p:txBody>
          <a:bodyPr wrap="square" rtlCol="0">
            <a:spAutoFit/>
          </a:bodyPr>
          <a:lstStyle/>
          <a:p>
            <a:r>
              <a:rPr lang="en-US" sz="1400" dirty="0">
                <a:solidFill>
                  <a:schemeClr val="accent6"/>
                </a:solidFill>
                <a:latin typeface="Biome" panose="020B0502040204020203" pitchFamily="34" charset="0"/>
                <a:cs typeface="Biome" panose="020B0502040204020203" pitchFamily="34" charset="0"/>
              </a:rPr>
              <a:t>Family therapy is a type of counselling that helps families address and solve conflicts and improve communication.</a:t>
            </a:r>
          </a:p>
        </p:txBody>
      </p:sp>
      <p:pic>
        <p:nvPicPr>
          <p:cNvPr id="7" name="Graphic 6" descr="Group of women with solid fill">
            <a:extLst>
              <a:ext uri="{FF2B5EF4-FFF2-40B4-BE49-F238E27FC236}">
                <a16:creationId xmlns:a16="http://schemas.microsoft.com/office/drawing/2014/main" id="{763BBFE9-9F8E-4617-8A96-2CAE221244D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90331" y="2093976"/>
            <a:ext cx="1242304" cy="1242304"/>
          </a:xfrm>
          <a:prstGeom prst="rect">
            <a:avLst/>
          </a:prstGeom>
        </p:spPr>
      </p:pic>
    </p:spTree>
    <p:extLst>
      <p:ext uri="{BB962C8B-B14F-4D97-AF65-F5344CB8AC3E}">
        <p14:creationId xmlns:p14="http://schemas.microsoft.com/office/powerpoint/2010/main" val="3572950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6BF1527-85A6-4722-A758-FE551A1A66C8}"/>
              </a:ext>
            </a:extLst>
          </p:cNvPr>
          <p:cNvSpPr/>
          <p:nvPr/>
        </p:nvSpPr>
        <p:spPr>
          <a:xfrm>
            <a:off x="3224609" y="470754"/>
            <a:ext cx="8477060" cy="57184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t" anchorCtr="0" forceAA="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r>
              <a:rPr lang="en-US" sz="3200" b="1" dirty="0">
                <a:solidFill>
                  <a:schemeClr val="tx1"/>
                </a:solidFill>
              </a:rPr>
              <a:t>Cognitive Behavioral Therapy Questions | Questions Therapists Ask</a:t>
            </a:r>
          </a:p>
          <a:p>
            <a:pPr lvl="0"/>
            <a:endParaRPr lang="en-US" sz="2200" dirty="0">
              <a:solidFill>
                <a:schemeClr val="tx1"/>
              </a:solidFill>
            </a:endParaRPr>
          </a:p>
          <a:p>
            <a:pPr lvl="0"/>
            <a:r>
              <a:rPr lang="en-US" sz="2000" dirty="0">
                <a:solidFill>
                  <a:schemeClr val="tx1"/>
                </a:solidFill>
              </a:rPr>
              <a:t>There are 3 most commonly asked cognitive behavioral therapy questions to ask clients are also known as the “Three Rational Questions” technique.</a:t>
            </a:r>
          </a:p>
          <a:p>
            <a:pPr lvl="0"/>
            <a:endParaRPr lang="en-US" sz="2000" dirty="0">
              <a:solidFill>
                <a:schemeClr val="tx1"/>
              </a:solidFill>
            </a:endParaRPr>
          </a:p>
          <a:p>
            <a:pPr lvl="0"/>
            <a:r>
              <a:rPr lang="en-US" sz="2000" dirty="0">
                <a:solidFill>
                  <a:schemeClr val="tx1"/>
                </a:solidFill>
              </a:rPr>
              <a:t>Therapist instructs the client to ask themselves the following 3 cognitive behavioral therapy questions:</a:t>
            </a:r>
          </a:p>
          <a:p>
            <a:pPr lvl="0"/>
            <a:endParaRPr lang="en-US" sz="2000" dirty="0">
              <a:solidFill>
                <a:schemeClr val="tx1"/>
              </a:solidFill>
            </a:endParaRPr>
          </a:p>
          <a:p>
            <a:pPr lvl="0"/>
            <a:r>
              <a:rPr lang="en-US" sz="2000" dirty="0">
                <a:solidFill>
                  <a:schemeClr val="tx1"/>
                </a:solidFill>
              </a:rPr>
              <a:t>Is the thought I’m having based on fact?</a:t>
            </a:r>
          </a:p>
          <a:p>
            <a:pPr lvl="0"/>
            <a:r>
              <a:rPr lang="en-US" sz="2000" dirty="0">
                <a:solidFill>
                  <a:schemeClr val="tx1"/>
                </a:solidFill>
              </a:rPr>
              <a:t>Does that thought help me achieve my goals?</a:t>
            </a:r>
          </a:p>
          <a:p>
            <a:pPr lvl="0"/>
            <a:r>
              <a:rPr lang="en-US" sz="2000" dirty="0">
                <a:solidFill>
                  <a:schemeClr val="tx1"/>
                </a:solidFill>
              </a:rPr>
              <a:t>Does that thought help me feel the way I want to feel?</a:t>
            </a:r>
          </a:p>
          <a:p>
            <a:pPr lvl="0"/>
            <a:endParaRPr lang="en-US" sz="2000" dirty="0">
              <a:solidFill>
                <a:schemeClr val="tx1"/>
              </a:solidFill>
            </a:endParaRPr>
          </a:p>
          <a:p>
            <a:pPr lvl="0"/>
            <a:r>
              <a:rPr lang="en-US" sz="2000" dirty="0">
                <a:solidFill>
                  <a:schemeClr val="tx1"/>
                </a:solidFill>
              </a:rPr>
              <a:t>If the client’s response is a “No” to at least two out of these three cognitive behavioral therapy questions to ask clients, then they know the thought they’re having is irrational.</a:t>
            </a:r>
          </a:p>
          <a:p>
            <a:pPr lvl="0"/>
            <a:endParaRPr lang="en-US" sz="2200" dirty="0">
              <a:solidFill>
                <a:schemeClr val="tx1"/>
              </a:solidFill>
            </a:endParaRPr>
          </a:p>
        </p:txBody>
      </p:sp>
      <p:pic>
        <p:nvPicPr>
          <p:cNvPr id="3" name="Picture 2">
            <a:extLst>
              <a:ext uri="{FF2B5EF4-FFF2-40B4-BE49-F238E27FC236}">
                <a16:creationId xmlns:a16="http://schemas.microsoft.com/office/drawing/2014/main" id="{CE02F39C-8CBD-5EEB-B4C0-E1FB183072A8}"/>
              </a:ext>
            </a:extLst>
          </p:cNvPr>
          <p:cNvPicPr>
            <a:picLocks noChangeAspect="1"/>
          </p:cNvPicPr>
          <p:nvPr/>
        </p:nvPicPr>
        <p:blipFill>
          <a:blip r:embed="rId2"/>
          <a:stretch>
            <a:fillRect/>
          </a:stretch>
        </p:blipFill>
        <p:spPr>
          <a:xfrm>
            <a:off x="1" y="329904"/>
            <a:ext cx="2977662" cy="6528096"/>
          </a:xfrm>
          <a:prstGeom prst="rect">
            <a:avLst/>
          </a:prstGeom>
        </p:spPr>
      </p:pic>
      <p:sp>
        <p:nvSpPr>
          <p:cNvPr id="5" name="TextBox 4">
            <a:extLst>
              <a:ext uri="{FF2B5EF4-FFF2-40B4-BE49-F238E27FC236}">
                <a16:creationId xmlns:a16="http://schemas.microsoft.com/office/drawing/2014/main" id="{D0A9369B-4880-44E5-9663-83E29ECE7268}"/>
              </a:ext>
            </a:extLst>
          </p:cNvPr>
          <p:cNvSpPr txBox="1"/>
          <p:nvPr/>
        </p:nvSpPr>
        <p:spPr>
          <a:xfrm>
            <a:off x="173736" y="3401568"/>
            <a:ext cx="1756827" cy="3108543"/>
          </a:xfrm>
          <a:prstGeom prst="rect">
            <a:avLst/>
          </a:prstGeom>
          <a:noFill/>
        </p:spPr>
        <p:txBody>
          <a:bodyPr wrap="square" rtlCol="0">
            <a:spAutoFit/>
          </a:bodyPr>
          <a:lstStyle/>
          <a:p>
            <a:r>
              <a:rPr lang="en-US" sz="1400" dirty="0">
                <a:solidFill>
                  <a:schemeClr val="accent6"/>
                </a:solidFill>
                <a:latin typeface="Biome" panose="020B0502040204020203" pitchFamily="34" charset="0"/>
                <a:cs typeface="Biome" panose="020B0502040204020203" pitchFamily="34" charset="0"/>
              </a:rPr>
              <a:t>Cognitive behavioral therapy is a type of therapy where therapist or counselor works on producing change by helping unlearn behaviors that don’t serve them and helping them relearn specific behaviors.</a:t>
            </a:r>
          </a:p>
        </p:txBody>
      </p:sp>
      <p:pic>
        <p:nvPicPr>
          <p:cNvPr id="2" name="Graphic 1" descr="Brain in head with solid fill">
            <a:extLst>
              <a:ext uri="{FF2B5EF4-FFF2-40B4-BE49-F238E27FC236}">
                <a16:creationId xmlns:a16="http://schemas.microsoft.com/office/drawing/2014/main" id="{11B38338-D8F7-4FA7-8DC3-0615227D6F2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73736" y="2087694"/>
            <a:ext cx="1242304" cy="1242304"/>
          </a:xfrm>
          <a:prstGeom prst="rect">
            <a:avLst/>
          </a:prstGeom>
        </p:spPr>
      </p:pic>
    </p:spTree>
    <p:extLst>
      <p:ext uri="{BB962C8B-B14F-4D97-AF65-F5344CB8AC3E}">
        <p14:creationId xmlns:p14="http://schemas.microsoft.com/office/powerpoint/2010/main" val="4017591709"/>
      </p:ext>
    </p:extLst>
  </p:cSld>
  <p:clrMapOvr>
    <a:masterClrMapping/>
  </p:clrMapOvr>
</p:sld>
</file>

<file path=ppt/theme/theme1.xml><?xml version="1.0" encoding="utf-8"?>
<a:theme xmlns:a="http://schemas.openxmlformats.org/drawingml/2006/main" name="Office Theme">
  <a:themeElements>
    <a:clrScheme name="AGS Change Framework">
      <a:dk1>
        <a:sysClr val="windowText" lastClr="000000"/>
      </a:dk1>
      <a:lt1>
        <a:sysClr val="window" lastClr="FFFFFF"/>
      </a:lt1>
      <a:dk2>
        <a:srgbClr val="44546A"/>
      </a:dk2>
      <a:lt2>
        <a:srgbClr val="E7E6E6"/>
      </a:lt2>
      <a:accent1>
        <a:srgbClr val="37D0D3"/>
      </a:accent1>
      <a:accent2>
        <a:srgbClr val="CF7FCB"/>
      </a:accent2>
      <a:accent3>
        <a:srgbClr val="23EA79"/>
      </a:accent3>
      <a:accent4>
        <a:srgbClr val="46B2F9"/>
      </a:accent4>
      <a:accent5>
        <a:srgbClr val="FF8190"/>
      </a:accent5>
      <a:accent6>
        <a:srgbClr val="FFC00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850</TotalTime>
  <Words>1632</Words>
  <Application>Microsoft Macintosh PowerPoint</Application>
  <PresentationFormat>Widescreen</PresentationFormat>
  <Paragraphs>190</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Biome</vt:lpstr>
      <vt:lpstr>Calibri</vt:lpstr>
      <vt:lpstr>Calibri Light</vt:lpstr>
      <vt:lpstr>Castellar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Francesca Crolley</dc:creator>
  <cp:lastModifiedBy>Tea Banić</cp:lastModifiedBy>
  <cp:revision>20</cp:revision>
  <dcterms:created xsi:type="dcterms:W3CDTF">2020-06-29T22:04:37Z</dcterms:created>
  <dcterms:modified xsi:type="dcterms:W3CDTF">2023-03-07T14:22:51Z</dcterms:modified>
</cp:coreProperties>
</file>