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16" r:id="rId3"/>
    <p:sldId id="392" r:id="rId4"/>
    <p:sldId id="375" r:id="rId5"/>
    <p:sldId id="394" r:id="rId6"/>
    <p:sldId id="395" r:id="rId7"/>
    <p:sldId id="396" r:id="rId8"/>
    <p:sldId id="399" r:id="rId9"/>
    <p:sldId id="400" r:id="rId10"/>
    <p:sldId id="39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F5703"/>
    <a:srgbClr val="EAAF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2" d="100"/>
          <a:sy n="82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779B-D289-4166-9176-50B6D4C2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CD7BB-2BFF-4FA6-BEAB-558291866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9F9B6-1262-49E2-885B-60418E51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7F4F-C145-4FD1-8386-A612EB5E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32CB1-F18B-44A7-9489-F488D946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CE44-CCDA-4D43-97FD-9A754190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43A166-E7B1-4771-AAC0-82975DD2B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4BCC9-7A4B-45F4-8C8B-136A8481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3FE64-8267-43D6-B84C-BE4D8473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D5C2F-AB52-42C9-8A9B-DEF196171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2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FA1658-F78C-4372-BB8E-7EB5DB165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56626-85B2-41AB-AAF5-EC6208424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ABCA0-C3AC-4D05-845C-51C24CF7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4F03E-CFDC-4F95-A32D-9A25273E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C40C0-45B7-4F99-80B2-4F5EA0A5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00E9C-CBDE-499F-A15D-AF5FD8F1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F005C-0C8C-4B55-A0EB-F115CD502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5C4A0-5F35-490E-B997-459081122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E9E9C-99A5-4746-86C6-47B6ED56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99045-C7AA-4C65-A4D0-9E46EB5E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1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25F4-F555-42A8-A367-7A9F3EC4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146C9-1D5C-4605-8691-40802F674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432B2-D404-420C-B609-145252D24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928B2-BE2F-44FA-BF90-C025E3B1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533F3-43B8-4F26-9C18-03B7435F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1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D5BF-1454-4DB5-A1AB-D1A58F238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21DCD-2ECE-45EF-8330-31CF8B9BF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42E43-F4CA-44B4-A328-7B52907C4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D0882-44EB-46BF-BB8E-391EBA47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A10A2-3CE4-447D-AE01-7DBCCD81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63111-1A39-4FC5-8CB9-840F7CFE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6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FCEE-6773-4897-B10F-11D76DC4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3C820-D00A-47C4-990D-DE1FCDA0B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4D19E-FB94-45FC-B105-53C01A2F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2D5740-393C-457A-855C-E95D50C94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99ADBA-C736-4EE6-817D-1FCB02C20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0467C5-FED1-4A86-A387-2956DC44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D2678D-69B9-4254-A601-C843571D3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00F694-AF9D-4A13-97DA-3CFAC51D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0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B2D7F-A28E-4B87-89F8-AEC66CCB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4BC65-6ECB-493A-87A7-06004AE59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55BE0-3D4C-47E0-A653-EC12A084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59863-D494-4A7F-81A9-9F50BA5D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7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10E3D-2048-40B5-8712-E2CDFCAA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6AFA6-4941-41FD-AFE2-11CA9091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76805-09D2-4843-8765-EB0FC206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5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C5AC9-012E-4CB6-B048-7C493821B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A778E-C020-4FA0-BFE9-3A0BEDB83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A3C36-651D-46F5-968C-45AAF43DD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923C3-1202-4BE4-A6BF-C727B5A8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35C91-336E-47F4-929A-FDEEBBEC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E1966-E303-4590-8121-A1861CDA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42F2-3873-4E6C-BA40-6F005950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AC2C5-97B1-4BCA-99F2-439677799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50C36-978E-4CB3-B014-BBF0CA8D5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1EF05-40A5-43F3-9639-9A5FB961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FCDCE-114C-4E19-8F94-5F6E02C24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B7C2E-D280-4508-894C-E94E16E0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7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97BBA-344B-4C37-958F-91066AF1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AC83D-627B-4989-9346-B0C34CC47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A6D69-6A8F-4FEE-94E3-3A72F58A6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482D-CC4A-4012-BAB3-8C726D777B00}" type="datetimeFigureOut">
              <a:rPr lang="en-US" smtClean="0"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0B3A5-D76D-4C02-B09A-709371853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FDB08-C9E2-4763-B9E8-A8A94E91E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2D33-39C2-4739-B795-34BDDE5BCEA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E2F0E4D9-4303-E3F0-FC9D-5A47EB86F2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7125" y="6336819"/>
            <a:ext cx="3255246" cy="48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5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cialworkporta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hyperlink" Target="https://www.socialworkportal.com/contact-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E4C27B6-DB04-4891-AF97-BA1671B17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19898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9AA5990-3F0D-40C8-B7E3-E186652E6D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9465" b="30268"/>
          <a:stretch/>
        </p:blipFill>
        <p:spPr>
          <a:xfrm>
            <a:off x="606719" y="-4"/>
            <a:ext cx="11585281" cy="685800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E0EAE70-C355-42D1-BF00-CA8A17A74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E6E58C95-A3F9-4C87-B9A5-32A7A75DD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7B08CDDF-E602-4C1B-A248-A43292EB5D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6298B977-8F47-48C6-8454-11EF9478E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06A6FB8E-FB47-44B7-810F-B88B4CCA06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818DB8DB-4D04-42C0-BE68-842A9F29A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DBCFEA99-52A4-4E8E-B9C9-3D39B0E32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6C0BB10-7324-4D11-A497-57A85CDB6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D7440F2E-8192-4FDF-AE8F-2833B7F403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B9F7DA6A-1872-4697-A567-20A0115A0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98BC1544-07ED-411D-880C-58CB114914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:a16="http://schemas.microsoft.com/office/drawing/2014/main" id="{BA70D948-9946-455F-8155-D274F01DAB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807FCDBA-F7E3-4836-8253-15D212128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D6A9BF83-5C67-44B0-883C-82BCAA192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94BA7F92-7961-489E-83BD-5518EB1E9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:a16="http://schemas.microsoft.com/office/drawing/2014/main" id="{56ADE108-5AE8-4ACF-88B9-28A0B125B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75B2D25F-B666-4F19-816A-24456EAF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A7D581F0-987F-45C5-A849-CC1B4122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F388E533-92C3-428E-B078-81D6E1F2D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C68AEED3-AAB1-48A9-8FC3-C68AE6675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0A6CA6BC-FFA6-4C34-B200-6F61EE173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7314E5-C69C-4277-8544-84769AE4B741}"/>
              </a:ext>
            </a:extLst>
          </p:cNvPr>
          <p:cNvSpPr/>
          <p:nvPr/>
        </p:nvSpPr>
        <p:spPr>
          <a:xfrm>
            <a:off x="-9951" y="0"/>
            <a:ext cx="625344" cy="3233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1962D5-B4AA-CDC8-469E-56638C41C307}"/>
              </a:ext>
            </a:extLst>
          </p:cNvPr>
          <p:cNvSpPr/>
          <p:nvPr/>
        </p:nvSpPr>
        <p:spPr>
          <a:xfrm>
            <a:off x="605441" y="0"/>
            <a:ext cx="4824410" cy="6858000"/>
          </a:xfrm>
          <a:prstGeom prst="rect">
            <a:avLst/>
          </a:prstGeom>
          <a:solidFill>
            <a:schemeClr val="accent1">
              <a:lumMod val="50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EB51395D-BEB5-4373-B082-A03A05F67FD6}"/>
              </a:ext>
            </a:extLst>
          </p:cNvPr>
          <p:cNvSpPr txBox="1">
            <a:spLocks/>
          </p:cNvSpPr>
          <p:nvPr/>
        </p:nvSpPr>
        <p:spPr>
          <a:xfrm>
            <a:off x="1212410" y="342763"/>
            <a:ext cx="3931681" cy="246669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5200" b="1" dirty="0">
                <a:solidFill>
                  <a:schemeClr val="bg1"/>
                </a:solidFill>
                <a:latin typeface="+mn-lt"/>
              </a:rPr>
              <a:t>Social Work Assessment Questions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4AADE01-F1B7-CF0A-9A64-118ED9EBA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66" y="5624550"/>
            <a:ext cx="4518138" cy="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50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350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Conclusion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These social work assessment questions are designed to get you started thinking about the scope of the questions you’ll need for a social work client assessment.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You can find further information on social work assessments, intake forms, best practices, and more at </a:t>
            </a:r>
            <a:r>
              <a:rPr lang="en-US" sz="2400" dirty="0">
                <a:solidFill>
                  <a:schemeClr val="tx1"/>
                </a:solidFill>
                <a:hlinkClick r:id="rId2"/>
              </a:rPr>
              <a:t>Socialworkportal.com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C61BC5-575A-DC84-976F-DA0AE8EBB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173736" y="3200400"/>
            <a:ext cx="19926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Need Help with Social Work Assessments?</a:t>
            </a:r>
          </a:p>
          <a:p>
            <a:endParaRPr lang="en-US" sz="16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Contact us any time with questions at: </a:t>
            </a:r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  <a:hlinkClick r:id="rId4"/>
              </a:rPr>
              <a:t>Socialworkportal.com/contact-us</a:t>
            </a:r>
            <a:endParaRPr lang="en-US" sz="16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6" name="Graphic 5" descr="Email">
            <a:extLst>
              <a:ext uri="{FF2B5EF4-FFF2-40B4-BE49-F238E27FC236}">
                <a16:creationId xmlns:a16="http://schemas.microsoft.com/office/drawing/2014/main" id="{A1FA815E-536E-4464-B800-C9C189CCE0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3776" y="2093976"/>
            <a:ext cx="1133038" cy="113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5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437D7E-0A76-435D-BFF8-A5BF390F22BE}"/>
              </a:ext>
            </a:extLst>
          </p:cNvPr>
          <p:cNvSpPr/>
          <p:nvPr/>
        </p:nvSpPr>
        <p:spPr>
          <a:xfrm>
            <a:off x="4598436" y="5018076"/>
            <a:ext cx="2995127" cy="363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Castellar" panose="020A0402060406010301" pitchFamily="18" charset="0"/>
              </a:rPr>
              <a:t>Tool</a:t>
            </a:r>
            <a:endParaRPr lang="en-US" b="1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CE0C3C-939C-427C-A7AD-17B03D08BDF7}"/>
              </a:ext>
            </a:extLst>
          </p:cNvPr>
          <p:cNvSpPr txBox="1"/>
          <p:nvPr/>
        </p:nvSpPr>
        <p:spPr>
          <a:xfrm>
            <a:off x="192486" y="1353516"/>
            <a:ext cx="42755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iome" panose="020B0503030204020804" pitchFamily="34" charset="0"/>
                <a:cs typeface="Biome" panose="020B0503030204020804" pitchFamily="34" charset="0"/>
              </a:rPr>
              <a:t>Social Work 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iome" panose="020B0503030204020804" pitchFamily="34" charset="0"/>
                <a:cs typeface="Biome" panose="020B0503030204020804" pitchFamily="34" charset="0"/>
              </a:rPr>
              <a:t>Assessment Questions</a:t>
            </a:r>
          </a:p>
        </p:txBody>
      </p:sp>
      <p:pic>
        <p:nvPicPr>
          <p:cNvPr id="3" name="Graphic 2" descr="Clipboard Partially Checked">
            <a:extLst>
              <a:ext uri="{FF2B5EF4-FFF2-40B4-BE49-F238E27FC236}">
                <a16:creationId xmlns:a16="http://schemas.microsoft.com/office/drawing/2014/main" id="{B459E677-C7F9-49D5-B473-BAADB2C0F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82755" y="2417847"/>
            <a:ext cx="3592159" cy="3592159"/>
          </a:xfrm>
          <a:prstGeom prst="rect">
            <a:avLst/>
          </a:prstGeom>
        </p:spPr>
      </p:pic>
      <p:pic>
        <p:nvPicPr>
          <p:cNvPr id="4" name="Graphic 3" descr="Pen">
            <a:extLst>
              <a:ext uri="{FF2B5EF4-FFF2-40B4-BE49-F238E27FC236}">
                <a16:creationId xmlns:a16="http://schemas.microsoft.com/office/drawing/2014/main" id="{897CDC97-56C8-4D84-ABDB-09CFB939C1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69935" y="3468043"/>
            <a:ext cx="1796080" cy="179608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7E459B88-D706-673B-D161-8FC118589589}"/>
              </a:ext>
            </a:extLst>
          </p:cNvPr>
          <p:cNvGrpSpPr/>
          <p:nvPr/>
        </p:nvGrpSpPr>
        <p:grpSpPr>
          <a:xfrm>
            <a:off x="6621072" y="737951"/>
            <a:ext cx="5068953" cy="1495282"/>
            <a:chOff x="6621072" y="737951"/>
            <a:chExt cx="5068953" cy="149528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A45CB4C-C188-E294-0ACE-269EC314E1A3}"/>
                </a:ext>
              </a:extLst>
            </p:cNvPr>
            <p:cNvSpPr/>
            <p:nvPr/>
          </p:nvSpPr>
          <p:spPr>
            <a:xfrm>
              <a:off x="6621072" y="737951"/>
              <a:ext cx="4765949" cy="1495282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D3737E0-D43A-482F-BC7E-85FBE779B305}"/>
                </a:ext>
              </a:extLst>
            </p:cNvPr>
            <p:cNvSpPr/>
            <p:nvPr/>
          </p:nvSpPr>
          <p:spPr>
            <a:xfrm>
              <a:off x="6923695" y="758566"/>
              <a:ext cx="4766330" cy="14540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r>
                <a:rPr lang="en-US" sz="3600" b="1" kern="1200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Questions for Social </a:t>
              </a:r>
              <a:r>
                <a:rPr lang="en-US" sz="36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Work</a:t>
              </a:r>
              <a:r>
                <a:rPr lang="en-US" sz="3600" b="1" kern="1200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 Assessment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51331D5-5264-D780-EA21-E0CE148458E6}"/>
              </a:ext>
            </a:extLst>
          </p:cNvPr>
          <p:cNvGrpSpPr/>
          <p:nvPr/>
        </p:nvGrpSpPr>
        <p:grpSpPr>
          <a:xfrm>
            <a:off x="6621071" y="2437930"/>
            <a:ext cx="4765949" cy="3458171"/>
            <a:chOff x="6621071" y="2437930"/>
            <a:chExt cx="4765949" cy="3458171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A6D306A6-6F75-B8BE-D01D-13E4C1AA9291}"/>
                </a:ext>
              </a:extLst>
            </p:cNvPr>
            <p:cNvSpPr/>
            <p:nvPr/>
          </p:nvSpPr>
          <p:spPr>
            <a:xfrm>
              <a:off x="6621071" y="2437930"/>
              <a:ext cx="4765949" cy="3337229"/>
            </a:xfrm>
            <a:prstGeom prst="roundRect">
              <a:avLst>
                <a:gd name="adj" fmla="val 7534"/>
              </a:avLst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CDD3070-C97D-4678-BB2F-C853B249E53A}"/>
                </a:ext>
              </a:extLst>
            </p:cNvPr>
            <p:cNvSpPr/>
            <p:nvPr/>
          </p:nvSpPr>
          <p:spPr>
            <a:xfrm>
              <a:off x="6768878" y="2542625"/>
              <a:ext cx="4618142" cy="33534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rmAutofit fontScale="92500"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/>
              <a:r>
                <a:rPr lang="en-US" sz="2400" dirty="0"/>
                <a:t>Social work assessments require collection of a wide range of data about an individual’s life and circumstances with a goal of helping them with a positive outcome.</a:t>
              </a:r>
            </a:p>
            <a:p>
              <a:pPr fontAlgn="base"/>
              <a:endParaRPr lang="en-US" sz="2400" dirty="0"/>
            </a:p>
            <a:p>
              <a:pPr fontAlgn="base"/>
              <a:r>
                <a:rPr lang="en-US" sz="2400" dirty="0"/>
                <a:t>This guide includes some of the basic questions that drill down into these details.</a:t>
              </a:r>
            </a:p>
          </p:txBody>
        </p:sp>
      </p:grpSp>
      <p:pic>
        <p:nvPicPr>
          <p:cNvPr id="25" name="Picture 2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2B61190-0CFD-BF08-27AD-3E268B9317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067" y="6325599"/>
            <a:ext cx="3255246" cy="48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5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5718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Social Work Assessment Questions Overview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While each assessment and the questions asked will vary according to the client’s situation and individual needs, we’ve categorized potential general questions to use with social work assessment tools.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These sample questions are based upon the five key categories of the System model, which covers the areas of: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Situation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Safety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Survival/other needs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Supports/strengths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Short-term or crisis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84270D-E5CE-9FC9-2CFB-D1FF27A2B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pic>
        <p:nvPicPr>
          <p:cNvPr id="5" name="Graphic 4" descr="Boardroom">
            <a:extLst>
              <a:ext uri="{FF2B5EF4-FFF2-40B4-BE49-F238E27FC236}">
                <a16:creationId xmlns:a16="http://schemas.microsoft.com/office/drawing/2014/main" id="{A8B5233C-0236-49F0-AD23-70FD8D9D0E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3776" y="2093976"/>
            <a:ext cx="1325928" cy="132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0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5718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Open-Ended vs. Close-Ended Questions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When doing a social work evaluation, you want to gather as much information from the subject as possible. 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you phrase social work assessment questions is important, because if they’re worded the right way, they invite a fuller answer than just “yes” or “no.”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Question types: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•	</a:t>
            </a:r>
            <a:r>
              <a:rPr lang="en-US" sz="2400" b="1" dirty="0">
                <a:solidFill>
                  <a:schemeClr val="tx1"/>
                </a:solidFill>
              </a:rPr>
              <a:t>Closed-ended:</a:t>
            </a:r>
            <a:r>
              <a:rPr lang="en-US" sz="2400" dirty="0">
                <a:solidFill>
                  <a:schemeClr val="tx1"/>
                </a:solidFill>
              </a:rPr>
              <a:t> Are you feeling better today?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	(client can give a yes/no answer)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•	</a:t>
            </a:r>
            <a:r>
              <a:rPr lang="en-US" sz="2400" b="1" dirty="0">
                <a:solidFill>
                  <a:schemeClr val="tx1"/>
                </a:solidFill>
              </a:rPr>
              <a:t>Open-ended:</a:t>
            </a:r>
            <a:r>
              <a:rPr lang="en-US" sz="2400" dirty="0">
                <a:solidFill>
                  <a:schemeClr val="tx1"/>
                </a:solidFill>
              </a:rPr>
              <a:t> How are you feeling today?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	(invites client to elaborate more)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8DE0EF2-56E8-8C21-E1E8-F24C5CA7C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pic>
        <p:nvPicPr>
          <p:cNvPr id="5" name="Graphic 4" descr="Checkbox Checked">
            <a:extLst>
              <a:ext uri="{FF2B5EF4-FFF2-40B4-BE49-F238E27FC236}">
                <a16:creationId xmlns:a16="http://schemas.microsoft.com/office/drawing/2014/main" id="{EDB42080-2A07-4A1B-9784-1EBF921D6B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3776" y="2093976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0E93A0-E5EC-4C27-A0F7-BFFABF7C168A}"/>
              </a:ext>
            </a:extLst>
          </p:cNvPr>
          <p:cNvSpPr txBox="1"/>
          <p:nvPr/>
        </p:nvSpPr>
        <p:spPr>
          <a:xfrm>
            <a:off x="173736" y="3200400"/>
            <a:ext cx="244539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Use open-ended questions to invite more detailed responses.</a:t>
            </a:r>
            <a:endParaRPr lang="en-US" sz="14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2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5718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Situation Questions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brought you here today?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When did this situation first begin?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does your living situation make you feel?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Has this happened before?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Have you sought help for this issue in the past?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frequently does this occur in your life?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 Have you told others about this situation?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B1BDB6-0E13-962F-67CC-CFEF911EB4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pic>
        <p:nvPicPr>
          <p:cNvPr id="2" name="Graphic 1" descr="Research">
            <a:extLst>
              <a:ext uri="{FF2B5EF4-FFF2-40B4-BE49-F238E27FC236}">
                <a16:creationId xmlns:a16="http://schemas.microsoft.com/office/drawing/2014/main" id="{05D8CB77-DC55-4764-9213-2CE607DFB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0331" y="2093118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522473-AC7F-472C-B32E-7DB749494677}"/>
              </a:ext>
            </a:extLst>
          </p:cNvPr>
          <p:cNvSpPr txBox="1"/>
          <p:nvPr/>
        </p:nvSpPr>
        <p:spPr>
          <a:xfrm>
            <a:off x="174872" y="3199449"/>
            <a:ext cx="229440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Questions to identify the situational elements that caused the client to seek help.</a:t>
            </a:r>
            <a:endParaRPr lang="en-US" sz="14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6600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13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5718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Safety Questions 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Are you in immediate danger of physical harm?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Do you have any restraining orders in place?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do you feel about your current level of safety?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Describe any injuries you’ve had as a result of this situation.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Where would you be if you hadn’t come in today?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Where will you be going after you leave here today?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Do you have a safe place to stay?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5E72CD-11A2-8504-22B1-FEBABD83B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pic>
        <p:nvPicPr>
          <p:cNvPr id="2" name="Graphic 1" descr="Woman changing Baby">
            <a:extLst>
              <a:ext uri="{FF2B5EF4-FFF2-40B4-BE49-F238E27FC236}">
                <a16:creationId xmlns:a16="http://schemas.microsoft.com/office/drawing/2014/main" id="{05D8CB77-DC55-4764-9213-2CE607DFB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3776" y="2093976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522473-AC7F-472C-B32E-7DB749494677}"/>
              </a:ext>
            </a:extLst>
          </p:cNvPr>
          <p:cNvSpPr txBox="1"/>
          <p:nvPr/>
        </p:nvSpPr>
        <p:spPr>
          <a:xfrm>
            <a:off x="173736" y="3200400"/>
            <a:ext cx="2294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Questions to identify if the client is in a crisis/safety situation that requires immediate help.</a:t>
            </a:r>
            <a:endParaRPr lang="en-US" sz="14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42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5349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Survival/Other Needs Questions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Describe what you’ve eaten in the last three days.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Where are you living right now?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have you managed to survive thus far?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are your biggest concerns in the coming week?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do you think you could do to improve your situation? How can I help?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Where will you be sleeping tonight?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D1299-8B84-048B-CE3B-9B958D213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173736" y="3397352"/>
            <a:ext cx="2141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Questions designed to identify if the client currently has basic living needs being met.</a:t>
            </a:r>
            <a:endParaRPr lang="en-US" sz="14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7" name="Graphic 6" descr="Handwashing">
            <a:extLst>
              <a:ext uri="{FF2B5EF4-FFF2-40B4-BE49-F238E27FC236}">
                <a16:creationId xmlns:a16="http://schemas.microsoft.com/office/drawing/2014/main" id="{763BBFE9-9F8E-4617-8A96-2CAE22124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3776" y="2092911"/>
            <a:ext cx="1242304" cy="1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27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6087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Supports/Strengths Questions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resources do you have that you can rely on?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associations, organizations, or groups have been especially helpful to you in the past?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Describe your family and friends support system.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How did you overcome this problem in the past?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Describe the course of a day when this issue isn’t occurring. What’s different?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is one positive step you can take away from this issue/situation?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530D2-A216-B113-FB99-6C39080E9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173736" y="3401568"/>
            <a:ext cx="2141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Questions to find what supports the client has or if they’ve overcome this issue before.</a:t>
            </a:r>
            <a:endParaRPr lang="en-US" sz="14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7" name="Graphic 6" descr="Connections">
            <a:extLst>
              <a:ext uri="{FF2B5EF4-FFF2-40B4-BE49-F238E27FC236}">
                <a16:creationId xmlns:a16="http://schemas.microsoft.com/office/drawing/2014/main" id="{763BBFE9-9F8E-4617-8A96-2CAE22124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0331" y="2093976"/>
            <a:ext cx="1242304" cy="1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50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BF1527-85A6-4722-A758-FE551A1A66C8}"/>
              </a:ext>
            </a:extLst>
          </p:cNvPr>
          <p:cNvSpPr/>
          <p:nvPr/>
        </p:nvSpPr>
        <p:spPr>
          <a:xfrm>
            <a:off x="3224609" y="470754"/>
            <a:ext cx="8477060" cy="5349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27432" tIns="27432" rIns="27432" bIns="27432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3200" b="1" dirty="0">
                <a:solidFill>
                  <a:schemeClr val="tx1"/>
                </a:solidFill>
              </a:rPr>
              <a:t>Short-Term or Crisis Questions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Are you in fear for your life at this moment?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will happen tomorrow if you haven’t yet resolved this today?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What happens to you if this issue isn’t addressed this week? 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have you been feeling? Describe any recent health issues you’ve had.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When is the last time you’ve seen a doctor?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How do you feel about yourself right now?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02F39C-8CBD-5EEB-B4C0-E1FB18307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29904"/>
            <a:ext cx="2977662" cy="65280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A9369B-4880-44E5-9663-83E29ECE7268}"/>
              </a:ext>
            </a:extLst>
          </p:cNvPr>
          <p:cNvSpPr txBox="1"/>
          <p:nvPr/>
        </p:nvSpPr>
        <p:spPr>
          <a:xfrm>
            <a:off x="173736" y="3401568"/>
            <a:ext cx="17568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Biome" panose="020B0502040204020203" pitchFamily="34" charset="0"/>
                <a:cs typeface="Biome" panose="020B0502040204020203" pitchFamily="34" charset="0"/>
              </a:rPr>
              <a:t>Questions designed to uncover how immediate the need is for the client.</a:t>
            </a:r>
            <a:endParaRPr lang="en-US" sz="1400" dirty="0">
              <a:solidFill>
                <a:schemeClr val="accent6"/>
              </a:solidFill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pic>
        <p:nvPicPr>
          <p:cNvPr id="2" name="Graphic 1" descr="Questions">
            <a:extLst>
              <a:ext uri="{FF2B5EF4-FFF2-40B4-BE49-F238E27FC236}">
                <a16:creationId xmlns:a16="http://schemas.microsoft.com/office/drawing/2014/main" id="{11B38338-D8F7-4FA7-8DC3-0615227D6F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93776" y="2093976"/>
            <a:ext cx="1242304" cy="1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91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GS Change Framewor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7D0D3"/>
      </a:accent1>
      <a:accent2>
        <a:srgbClr val="CF7FCB"/>
      </a:accent2>
      <a:accent3>
        <a:srgbClr val="23EA79"/>
      </a:accent3>
      <a:accent4>
        <a:srgbClr val="46B2F9"/>
      </a:accent4>
      <a:accent5>
        <a:srgbClr val="FF8190"/>
      </a:accent5>
      <a:accent6>
        <a:srgbClr val="FFC0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730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Biome</vt:lpstr>
      <vt:lpstr>Calibri</vt:lpstr>
      <vt:lpstr>Calibri Light</vt:lpstr>
      <vt:lpstr>Castellar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Crolley</dc:creator>
  <cp:lastModifiedBy>Francesca Crolley</cp:lastModifiedBy>
  <cp:revision>13</cp:revision>
  <dcterms:created xsi:type="dcterms:W3CDTF">2020-06-29T22:04:37Z</dcterms:created>
  <dcterms:modified xsi:type="dcterms:W3CDTF">2022-12-16T00:47:03Z</dcterms:modified>
</cp:coreProperties>
</file>