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11" r:id="rId2"/>
    <p:sldId id="258" r:id="rId3"/>
    <p:sldId id="393" r:id="rId4"/>
    <p:sldId id="394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898D5"/>
    <a:srgbClr val="75DEE1"/>
    <a:srgbClr val="92E4E6"/>
    <a:srgbClr val="FF6600"/>
    <a:srgbClr val="EF5703"/>
    <a:srgbClr val="EAAF0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83" autoAdjust="0"/>
    <p:restoredTop sz="94660"/>
  </p:normalViewPr>
  <p:slideViewPr>
    <p:cSldViewPr snapToGrid="0">
      <p:cViewPr varScale="1">
        <p:scale>
          <a:sx n="82" d="100"/>
          <a:sy n="82" d="100"/>
        </p:scale>
        <p:origin x="300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FB779B-D289-4166-9176-50B6D4C2799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42CD7BB-2BFF-4FA6-BEAB-5582918667B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C39F9B6-1262-49E2-885B-60418E5173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0B482D-CC4A-4012-BAB3-8C726D777B00}" type="datetimeFigureOut">
              <a:rPr lang="en-US" smtClean="0"/>
              <a:t>12/19/2022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C427F4F-C145-4FD1-8386-A612EB5EAF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3532CB1-F18B-44A7-9489-F488D946AB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C52D33-39C2-4739-B795-34BDDE5BCEA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90833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29CE44-CCDA-4D43-97FD-9A75419028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943A166-E7B1-4771-AAC0-82975DD2BE0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654BCC9-7A4B-45F4-8C8B-136A848145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0B482D-CC4A-4012-BAB3-8C726D777B00}" type="datetimeFigureOut">
              <a:rPr lang="en-US" smtClean="0"/>
              <a:t>12/19/2022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273FE64-8267-43D6-B84C-BE4D8473B9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47D5C2F-AB52-42C9-8A9B-DEF1961716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C52D33-39C2-4739-B795-34BDDE5BCEA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67280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1FA1658-F78C-4372-BB8E-7EB5DB1658D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EC56626-85B2-41AB-AAF5-EC6208424C5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36ABCA0-C3AC-4D05-845C-51C24CF7C2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0B482D-CC4A-4012-BAB3-8C726D777B00}" type="datetimeFigureOut">
              <a:rPr lang="en-US" smtClean="0"/>
              <a:t>12/19/2022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624F03E-CFDC-4F95-A32D-9A25273E5C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DCC40C0-45B7-4F99-80B2-4F5EA0A587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C52D33-39C2-4739-B795-34BDDE5BCEA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6383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100E9C-CBDE-499F-A15D-AF5FD8F131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4F005C-0C8C-4B55-A0EB-F115CD5022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575C4A0-5F35-490E-B997-459081122D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0B482D-CC4A-4012-BAB3-8C726D777B00}" type="datetimeFigureOut">
              <a:rPr lang="en-US" smtClean="0"/>
              <a:t>12/19/2022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7FE9E9C-99A5-4746-86C6-47B6ED5606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7099045-C7AA-4C65-A4D0-9E46EB5EEC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C52D33-39C2-4739-B795-34BDDE5BCEA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35101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6225F4-F555-42A8-A367-7A9F3EC4D7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20146C9-1D5C-4605-8691-40802F6745D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C4432B2-D404-420C-B609-145252D24F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0B482D-CC4A-4012-BAB3-8C726D777B00}" type="datetimeFigureOut">
              <a:rPr lang="en-US" smtClean="0"/>
              <a:t>12/19/2022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BB928B2-BE2F-44FA-BF90-C025E3B1AA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8D533F3-43B8-4F26-9C18-03B7435FA2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C52D33-39C2-4739-B795-34BDDE5BCEA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98126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D8D5BF-1454-4DB5-A1AB-D1A58F2388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C21DCD-2ECE-45EF-8330-31CF8B9BF68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CC42E43-F4CA-44B4-A328-7B52907C4CD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BFD0882-44EB-46BF-BB8E-391EBA47EA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0B482D-CC4A-4012-BAB3-8C726D777B00}" type="datetimeFigureOut">
              <a:rPr lang="en-US" smtClean="0"/>
              <a:t>12/19/2022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26A10A2-3CE4-447D-AE01-7DBCCD8169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7663111-1A39-4FC5-8CB9-840F7CFE2F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C52D33-39C2-4739-B795-34BDDE5BCEA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78614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4AFCEE-6773-4897-B10F-11D76DC4B6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823C820-D00A-47C4-990D-DE1FCDA0BF5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F04D19E-FB94-45FC-B105-53C01A2FA0F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52D5740-393C-457A-855C-E95D50C94DC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B99ADBA-C736-4EE6-817D-1FCB02C2039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40467C5-FED1-4A86-A387-2956DC4477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0B482D-CC4A-4012-BAB3-8C726D777B00}" type="datetimeFigureOut">
              <a:rPr lang="en-US" smtClean="0"/>
              <a:t>12/19/2022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FD2678D-69B9-4254-A601-C843571D39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000F694-AF9D-4A13-97DA-3CFAC51D40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C52D33-39C2-4739-B795-34BDDE5BCEA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43053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2B2D7F-A28E-4B87-89F8-AEC66CCBEA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AE4BC65-6ECB-493A-87A7-06004AE596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0B482D-CC4A-4012-BAB3-8C726D777B00}" type="datetimeFigureOut">
              <a:rPr lang="en-US" smtClean="0"/>
              <a:t>12/19/2022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4755BE0-3D4C-47E0-A653-EC12A08463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7F59863-D494-4A7F-81A9-9F50BA5D73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C52D33-39C2-4739-B795-34BDDE5BCEA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07752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2810E3D-2048-40B5-8712-E2CDFCAADA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0B482D-CC4A-4012-BAB3-8C726D777B00}" type="datetimeFigureOut">
              <a:rPr lang="en-US" smtClean="0"/>
              <a:t>12/19/2022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B76AFA6-4941-41FD-AFE2-11CA909119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4076805-09D2-4843-8765-EB0FC206DB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C52D33-39C2-4739-B795-34BDDE5BCEA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82540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CC5AC9-012E-4CB6-B048-7C493821B1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3A778E-C020-4FA0-BFE9-3A0BEDB831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7CA3C36-651D-46F5-968C-45AAF43DD84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97923C3-1202-4BE4-A6BF-C727B5A885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0B482D-CC4A-4012-BAB3-8C726D777B00}" type="datetimeFigureOut">
              <a:rPr lang="en-US" smtClean="0"/>
              <a:t>12/19/2022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D135C91-336E-47F4-929A-FDEEBBECCC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D7E1966-E303-4590-8121-A1861CDAAB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C52D33-39C2-4739-B795-34BDDE5BCEA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304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A042F2-3873-4E6C-BA40-6F00595017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5FAC2C5-97B1-4BCA-99F2-439677799D3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3E50C36-978E-4CB3-B014-BBF0CA8D530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C71EF05-40A5-43F3-9639-9A5FB96126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0B482D-CC4A-4012-BAB3-8C726D777B00}" type="datetimeFigureOut">
              <a:rPr lang="en-US" smtClean="0"/>
              <a:t>12/19/2022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25FCDCE-114C-4E19-8F94-5F6E02C240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F9B7C2E-D280-4508-894C-E94E16E077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C52D33-39C2-4739-B795-34BDDE5BCEA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71755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9A97BBA-344B-4C37-958F-91066AF15C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3EAC83D-627B-4989-9346-B0C34CC4714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F4A6D69-6A8F-4FEE-94E3-3A72F58A6D3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0B482D-CC4A-4012-BAB3-8C726D777B00}" type="datetimeFigureOut">
              <a:rPr lang="en-US" smtClean="0"/>
              <a:t>12/19/2022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AE0B3A5-D76D-4C02-B09A-70937185387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F3FDB08-C9E2-4763-B9E8-A8A94E91E22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C52D33-39C2-4739-B795-34BDDE5BCEA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79513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DE4C27B6-DB04-4891-AF97-BA1671B17E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19AA5990-3F0D-40C8-B7E3-E186652E6D7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603" b="5603"/>
          <a:stretch/>
        </p:blipFill>
        <p:spPr>
          <a:xfrm>
            <a:off x="626851" y="-1"/>
            <a:ext cx="11585281" cy="6858000"/>
          </a:xfrm>
          <a:prstGeom prst="rect">
            <a:avLst/>
          </a:prstGeom>
        </p:spPr>
      </p:pic>
      <p:sp>
        <p:nvSpPr>
          <p:cNvPr id="21" name="Rectangle 20">
            <a:extLst>
              <a:ext uri="{FF2B5EF4-FFF2-40B4-BE49-F238E27FC236}">
                <a16:creationId xmlns:a16="http://schemas.microsoft.com/office/drawing/2014/main" id="{7316481C-0A49-4796-812B-0D64F063B7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5419898" cy="6858000"/>
          </a:xfrm>
          <a:prstGeom prst="rect">
            <a:avLst/>
          </a:prstGeom>
          <a:solidFill>
            <a:schemeClr val="tx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A5271697-90F1-4A23-8EF2-0179F2EAFA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1"/>
            <a:ext cx="606972" cy="3233984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5E0EAE70-C355-42D1-BF00-CA8A17A742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88720" y="73152"/>
            <a:ext cx="1178966" cy="232963"/>
            <a:chOff x="1188720" y="73152"/>
            <a:chExt cx="1178966" cy="232963"/>
          </a:xfrm>
        </p:grpSpPr>
        <p:sp>
          <p:nvSpPr>
            <p:cNvPr id="26" name="Rectangle 64">
              <a:extLst>
                <a:ext uri="{FF2B5EF4-FFF2-40B4-BE49-F238E27FC236}">
                  <a16:creationId xmlns:a16="http://schemas.microsoft.com/office/drawing/2014/main" id="{E6E58C95-A3F9-4C87-B9A5-32A7A75DDFA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88541" y="73152"/>
              <a:ext cx="54368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Rectangle 66">
              <a:extLst>
                <a:ext uri="{FF2B5EF4-FFF2-40B4-BE49-F238E27FC236}">
                  <a16:creationId xmlns:a16="http://schemas.microsoft.com/office/drawing/2014/main" id="{7B08CDDF-E602-4C1B-A248-A43292EB5D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88541" y="246888"/>
              <a:ext cx="54368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Rectangle 64">
              <a:extLst>
                <a:ext uri="{FF2B5EF4-FFF2-40B4-BE49-F238E27FC236}">
                  <a16:creationId xmlns:a16="http://schemas.microsoft.com/office/drawing/2014/main" id="{6298B977-8F47-48C6-8454-11EF9478ECC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563586" y="73152"/>
              <a:ext cx="54368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Rectangle 66">
              <a:extLst>
                <a:ext uri="{FF2B5EF4-FFF2-40B4-BE49-F238E27FC236}">
                  <a16:creationId xmlns:a16="http://schemas.microsoft.com/office/drawing/2014/main" id="{06A6FB8E-FB47-44B7-810F-B88B4CCA06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563586" y="246888"/>
              <a:ext cx="54368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Rectangle 64">
              <a:extLst>
                <a:ext uri="{FF2B5EF4-FFF2-40B4-BE49-F238E27FC236}">
                  <a16:creationId xmlns:a16="http://schemas.microsoft.com/office/drawing/2014/main" id="{818DB8DB-4D04-42C0-BE68-842A9F29AED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438631" y="73152"/>
              <a:ext cx="54368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Rectangle 66">
              <a:extLst>
                <a:ext uri="{FF2B5EF4-FFF2-40B4-BE49-F238E27FC236}">
                  <a16:creationId xmlns:a16="http://schemas.microsoft.com/office/drawing/2014/main" id="{DBCFEA99-52A4-4E8E-B9C9-3D39B0E3252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438631" y="246888"/>
              <a:ext cx="54368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Rectangle 64">
              <a:extLst>
                <a:ext uri="{FF2B5EF4-FFF2-40B4-BE49-F238E27FC236}">
                  <a16:creationId xmlns:a16="http://schemas.microsoft.com/office/drawing/2014/main" id="{A6C0BB10-7324-4D11-A497-57A85CDB620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313675" y="73152"/>
              <a:ext cx="54368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Rectangle 66">
              <a:extLst>
                <a:ext uri="{FF2B5EF4-FFF2-40B4-BE49-F238E27FC236}">
                  <a16:creationId xmlns:a16="http://schemas.microsoft.com/office/drawing/2014/main" id="{D7440F2E-8192-4FDF-AE8F-2833B7F4033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313675" y="246888"/>
              <a:ext cx="54368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Rectangle 64">
              <a:extLst>
                <a:ext uri="{FF2B5EF4-FFF2-40B4-BE49-F238E27FC236}">
                  <a16:creationId xmlns:a16="http://schemas.microsoft.com/office/drawing/2014/main" id="{B9F7DA6A-1872-4697-A567-20A0115A053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88720" y="73152"/>
              <a:ext cx="54368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Rectangle 66">
              <a:extLst>
                <a:ext uri="{FF2B5EF4-FFF2-40B4-BE49-F238E27FC236}">
                  <a16:creationId xmlns:a16="http://schemas.microsoft.com/office/drawing/2014/main" id="{98BC1544-07ED-411D-880C-58CB114914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88720" y="246888"/>
              <a:ext cx="54368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Rectangle 64">
              <a:extLst>
                <a:ext uri="{FF2B5EF4-FFF2-40B4-BE49-F238E27FC236}">
                  <a16:creationId xmlns:a16="http://schemas.microsoft.com/office/drawing/2014/main" id="{BA70D948-9946-455F-8155-D274F01DAB1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313318" y="73152"/>
              <a:ext cx="54368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Rectangle 66">
              <a:extLst>
                <a:ext uri="{FF2B5EF4-FFF2-40B4-BE49-F238E27FC236}">
                  <a16:creationId xmlns:a16="http://schemas.microsoft.com/office/drawing/2014/main" id="{807FCDBA-F7E3-4836-8253-15D212128FD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313318" y="246888"/>
              <a:ext cx="54368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Rectangle 64">
              <a:extLst>
                <a:ext uri="{FF2B5EF4-FFF2-40B4-BE49-F238E27FC236}">
                  <a16:creationId xmlns:a16="http://schemas.microsoft.com/office/drawing/2014/main" id="{D6A9BF83-5C67-44B0-883C-82BCAA19238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188363" y="73152"/>
              <a:ext cx="54368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Rectangle 66">
              <a:extLst>
                <a:ext uri="{FF2B5EF4-FFF2-40B4-BE49-F238E27FC236}">
                  <a16:creationId xmlns:a16="http://schemas.microsoft.com/office/drawing/2014/main" id="{94BA7F92-7961-489E-83BD-5518EB1E998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188363" y="246888"/>
              <a:ext cx="54368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Rectangle 64">
              <a:extLst>
                <a:ext uri="{FF2B5EF4-FFF2-40B4-BE49-F238E27FC236}">
                  <a16:creationId xmlns:a16="http://schemas.microsoft.com/office/drawing/2014/main" id="{56ADE108-5AE8-4ACF-88B9-28A0B125B37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063408" y="73152"/>
              <a:ext cx="54368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Rectangle 66">
              <a:extLst>
                <a:ext uri="{FF2B5EF4-FFF2-40B4-BE49-F238E27FC236}">
                  <a16:creationId xmlns:a16="http://schemas.microsoft.com/office/drawing/2014/main" id="{75B2D25F-B666-4F19-816A-24456EAF46E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063408" y="246888"/>
              <a:ext cx="54368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Rectangle 64">
              <a:extLst>
                <a:ext uri="{FF2B5EF4-FFF2-40B4-BE49-F238E27FC236}">
                  <a16:creationId xmlns:a16="http://schemas.microsoft.com/office/drawing/2014/main" id="{A7D581F0-987F-45C5-A849-CC1B41222F0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938452" y="73152"/>
              <a:ext cx="54368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Rectangle 66">
              <a:extLst>
                <a:ext uri="{FF2B5EF4-FFF2-40B4-BE49-F238E27FC236}">
                  <a16:creationId xmlns:a16="http://schemas.microsoft.com/office/drawing/2014/main" id="{F388E533-92C3-428E-B078-81D6E1F2D97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938452" y="246888"/>
              <a:ext cx="54368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Rectangle 64">
              <a:extLst>
                <a:ext uri="{FF2B5EF4-FFF2-40B4-BE49-F238E27FC236}">
                  <a16:creationId xmlns:a16="http://schemas.microsoft.com/office/drawing/2014/main" id="{C68AEED3-AAB1-48A9-8FC3-C68AE6675B6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813497" y="73152"/>
              <a:ext cx="54368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Rectangle 66">
              <a:extLst>
                <a:ext uri="{FF2B5EF4-FFF2-40B4-BE49-F238E27FC236}">
                  <a16:creationId xmlns:a16="http://schemas.microsoft.com/office/drawing/2014/main" id="{0A6CA6BC-FFA6-4C34-B200-6F61EE1730C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813497" y="246888"/>
              <a:ext cx="54368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7" name="Rectangle 46">
            <a:extLst>
              <a:ext uri="{FF2B5EF4-FFF2-40B4-BE49-F238E27FC236}">
                <a16:creationId xmlns:a16="http://schemas.microsoft.com/office/drawing/2014/main" id="{D9F5512A-48E1-4C07-B75E-3CCC517B68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3233984"/>
            <a:ext cx="606972" cy="362401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A07314E5-C69C-4277-8544-84769AE4B741}"/>
              </a:ext>
            </a:extLst>
          </p:cNvPr>
          <p:cNvSpPr/>
          <p:nvPr/>
        </p:nvSpPr>
        <p:spPr>
          <a:xfrm>
            <a:off x="-3302" y="0"/>
            <a:ext cx="606972" cy="3233982"/>
          </a:xfrm>
          <a:prstGeom prst="rect">
            <a:avLst/>
          </a:prstGeom>
          <a:solidFill>
            <a:srgbClr val="FF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C8EEC10-4F25-BB27-97AE-BDE8021C165D}"/>
              </a:ext>
            </a:extLst>
          </p:cNvPr>
          <p:cNvSpPr/>
          <p:nvPr/>
        </p:nvSpPr>
        <p:spPr>
          <a:xfrm>
            <a:off x="-9951" y="0"/>
            <a:ext cx="625344" cy="3233982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D72C5A9D-9F07-FB01-5689-98A8B12E6374}"/>
              </a:ext>
            </a:extLst>
          </p:cNvPr>
          <p:cNvSpPr/>
          <p:nvPr/>
        </p:nvSpPr>
        <p:spPr>
          <a:xfrm>
            <a:off x="605441" y="0"/>
            <a:ext cx="4824410" cy="6858000"/>
          </a:xfrm>
          <a:prstGeom prst="rect">
            <a:avLst/>
          </a:prstGeom>
          <a:solidFill>
            <a:schemeClr val="accent1">
              <a:lumMod val="50000"/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Title 4">
            <a:extLst>
              <a:ext uri="{FF2B5EF4-FFF2-40B4-BE49-F238E27FC236}">
                <a16:creationId xmlns:a16="http://schemas.microsoft.com/office/drawing/2014/main" id="{079F0F1F-5D23-F814-6163-634A1833D3C2}"/>
              </a:ext>
            </a:extLst>
          </p:cNvPr>
          <p:cNvSpPr txBox="1">
            <a:spLocks/>
          </p:cNvSpPr>
          <p:nvPr/>
        </p:nvSpPr>
        <p:spPr>
          <a:xfrm>
            <a:off x="982338" y="-29391"/>
            <a:ext cx="4396569" cy="2466696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Aft>
                <a:spcPts val="600"/>
              </a:spcAft>
            </a:pPr>
            <a:r>
              <a:rPr lang="en-US" sz="5200" b="1" dirty="0">
                <a:solidFill>
                  <a:schemeClr val="bg1"/>
                </a:solidFill>
                <a:latin typeface="+mn-lt"/>
              </a:rPr>
              <a:t>Roles of a Social Worker</a:t>
            </a:r>
          </a:p>
        </p:txBody>
      </p:sp>
      <p:pic>
        <p:nvPicPr>
          <p:cNvPr id="17" name="Picture 16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511A64A7-F042-256D-ED06-C3A72F676BE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2411" y="5814582"/>
            <a:ext cx="3594896" cy="467829"/>
          </a:xfrm>
          <a:prstGeom prst="rect">
            <a:avLst/>
          </a:prstGeom>
        </p:spPr>
      </p:pic>
      <p:sp>
        <p:nvSpPr>
          <p:cNvPr id="46" name="Title 4">
            <a:extLst>
              <a:ext uri="{FF2B5EF4-FFF2-40B4-BE49-F238E27FC236}">
                <a16:creationId xmlns:a16="http://schemas.microsoft.com/office/drawing/2014/main" id="{742610AF-C985-4F85-9FE1-C695CF48597C}"/>
              </a:ext>
            </a:extLst>
          </p:cNvPr>
          <p:cNvSpPr txBox="1">
            <a:spLocks/>
          </p:cNvSpPr>
          <p:nvPr/>
        </p:nvSpPr>
        <p:spPr>
          <a:xfrm>
            <a:off x="943446" y="2407915"/>
            <a:ext cx="4107408" cy="283108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Aft>
                <a:spcPts val="600"/>
              </a:spcAft>
            </a:pPr>
            <a:r>
              <a:rPr lang="en-US" sz="2300" dirty="0">
                <a:solidFill>
                  <a:schemeClr val="bg1"/>
                </a:solidFill>
                <a:latin typeface="+mn-lt"/>
              </a:rPr>
              <a:t>Typical roles &amp; responsibilities of social workers in general, and in different fields of social work.</a:t>
            </a:r>
          </a:p>
          <a:p>
            <a:pPr>
              <a:spcAft>
                <a:spcPts val="600"/>
              </a:spcAft>
            </a:pPr>
            <a:endParaRPr lang="en-US" sz="2000" dirty="0">
              <a:solidFill>
                <a:schemeClr val="bg1"/>
              </a:solidFill>
              <a:latin typeface="+mn-lt"/>
            </a:endParaRPr>
          </a:p>
          <a:p>
            <a:pPr>
              <a:spcAft>
                <a:spcPts val="600"/>
              </a:spcAft>
            </a:pPr>
            <a:r>
              <a:rPr lang="en-US" sz="2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Contact us any time with questions at: Socialworkportal.com/contact-us</a:t>
            </a:r>
          </a:p>
          <a:p>
            <a:pPr>
              <a:spcAft>
                <a:spcPts val="600"/>
              </a:spcAft>
            </a:pPr>
            <a:endParaRPr lang="en-US" sz="2000" dirty="0">
              <a:solidFill>
                <a:schemeClr val="bg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7560504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742257-3980-4551-868A-26DC3CB821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1283" y="10469"/>
            <a:ext cx="11010193" cy="1027257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General Social Worker Roles &amp; Responsibilities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380FAC8-A68E-47AE-9778-F3A5964812E2}"/>
              </a:ext>
            </a:extLst>
          </p:cNvPr>
          <p:cNvSpPr/>
          <p:nvPr/>
        </p:nvSpPr>
        <p:spPr>
          <a:xfrm>
            <a:off x="521282" y="926296"/>
            <a:ext cx="1130413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These are roles that will typically be applicable across many different fields of social work.</a:t>
            </a:r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DA1C7FE6-1BA6-43CE-9E22-5542E9076156}"/>
              </a:ext>
            </a:extLst>
          </p:cNvPr>
          <p:cNvGrpSpPr/>
          <p:nvPr/>
        </p:nvGrpSpPr>
        <p:grpSpPr>
          <a:xfrm>
            <a:off x="2824249" y="1669343"/>
            <a:ext cx="2103120" cy="2103120"/>
            <a:chOff x="3730373" y="538563"/>
            <a:chExt cx="1828797" cy="1005844"/>
          </a:xfrm>
        </p:grpSpPr>
        <p:sp>
          <p:nvSpPr>
            <p:cNvPr id="55" name="Rectangle: Rounded Corners 54">
              <a:extLst>
                <a:ext uri="{FF2B5EF4-FFF2-40B4-BE49-F238E27FC236}">
                  <a16:creationId xmlns:a16="http://schemas.microsoft.com/office/drawing/2014/main" id="{E0D495C2-416B-4990-875B-208C3CFF6E80}"/>
                </a:ext>
              </a:extLst>
            </p:cNvPr>
            <p:cNvSpPr/>
            <p:nvPr/>
          </p:nvSpPr>
          <p:spPr>
            <a:xfrm>
              <a:off x="3730373" y="538563"/>
              <a:ext cx="1828797" cy="1005844"/>
            </a:xfrm>
            <a:prstGeom prst="roundRect">
              <a:avLst/>
            </a:prstGeom>
            <a:solidFill>
              <a:schemeClr val="accent1">
                <a:lumMod val="75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56" name="Rectangle: Rounded Corners 4">
              <a:extLst>
                <a:ext uri="{FF2B5EF4-FFF2-40B4-BE49-F238E27FC236}">
                  <a16:creationId xmlns:a16="http://schemas.microsoft.com/office/drawing/2014/main" id="{400C09C0-1657-45BA-B9B2-A49010F9B7F6}"/>
                </a:ext>
              </a:extLst>
            </p:cNvPr>
            <p:cNvSpPr txBox="1"/>
            <p:nvPr/>
          </p:nvSpPr>
          <p:spPr>
            <a:xfrm>
              <a:off x="3779474" y="587664"/>
              <a:ext cx="1730595" cy="90764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9050" tIns="19050" rIns="19050" bIns="19050" numCol="1" spcCol="1270" anchor="ctr" anchorCtr="0">
              <a:noAutofit/>
            </a:bodyPr>
            <a:lstStyle/>
            <a:p>
              <a:pPr marL="0" lvl="0" indent="0"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kern="1200" dirty="0"/>
                <a:t>Conduct assessments for clients </a:t>
              </a:r>
            </a:p>
            <a:p>
              <a:pPr marL="0" lvl="0" indent="0"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kern="1200" dirty="0"/>
                <a:t>(needs, strengths, situation, and other types of assessments)</a:t>
              </a:r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BCFBEC8C-A94E-4BA5-8AA1-A72AD6833E51}"/>
              </a:ext>
            </a:extLst>
          </p:cNvPr>
          <p:cNvGrpSpPr/>
          <p:nvPr/>
        </p:nvGrpSpPr>
        <p:grpSpPr>
          <a:xfrm>
            <a:off x="9484822" y="1669343"/>
            <a:ext cx="2103120" cy="2103120"/>
            <a:chOff x="5860820" y="786014"/>
            <a:chExt cx="1828797" cy="1005844"/>
          </a:xfrm>
        </p:grpSpPr>
        <p:sp>
          <p:nvSpPr>
            <p:cNvPr id="53" name="Rectangle: Rounded Corners 52">
              <a:extLst>
                <a:ext uri="{FF2B5EF4-FFF2-40B4-BE49-F238E27FC236}">
                  <a16:creationId xmlns:a16="http://schemas.microsoft.com/office/drawing/2014/main" id="{6AFF9B7E-0270-4697-BCEC-AE4E4FD01585}"/>
                </a:ext>
              </a:extLst>
            </p:cNvPr>
            <p:cNvSpPr/>
            <p:nvPr/>
          </p:nvSpPr>
          <p:spPr>
            <a:xfrm>
              <a:off x="5860820" y="786014"/>
              <a:ext cx="1828797" cy="1005844"/>
            </a:xfrm>
            <a:prstGeom prst="roundRect">
              <a:avLst/>
            </a:prstGeom>
            <a:solidFill>
              <a:srgbClr val="92E4E6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0"/>
                <a:satOff val="0"/>
                <a:lumOff val="0"/>
                <a:alphaOff val="0"/>
              </a:schemeClr>
            </a:fillRef>
            <a:effectRef idx="0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54" name="Rectangle: Rounded Corners 6">
              <a:extLst>
                <a:ext uri="{FF2B5EF4-FFF2-40B4-BE49-F238E27FC236}">
                  <a16:creationId xmlns:a16="http://schemas.microsoft.com/office/drawing/2014/main" id="{ED9B61CF-3912-440B-89BF-7B49964B5C6B}"/>
                </a:ext>
              </a:extLst>
            </p:cNvPr>
            <p:cNvSpPr txBox="1"/>
            <p:nvPr/>
          </p:nvSpPr>
          <p:spPr>
            <a:xfrm>
              <a:off x="5909921" y="835115"/>
              <a:ext cx="1730595" cy="90764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9050" tIns="19050" rIns="19050" bIns="19050" numCol="1" spcCol="1270" anchor="ctr" anchorCtr="0">
              <a:noAutofit/>
            </a:bodyPr>
            <a:lstStyle/>
            <a:p>
              <a:pPr marL="0" lvl="0" indent="0"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kern="1200" dirty="0"/>
                <a:t>Refer clients to community resources that can fill identified needs</a:t>
              </a:r>
            </a:p>
          </p:txBody>
        </p: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4C649F36-EC35-497C-9C7F-DA9832BC6D96}"/>
              </a:ext>
            </a:extLst>
          </p:cNvPr>
          <p:cNvGrpSpPr/>
          <p:nvPr/>
        </p:nvGrpSpPr>
        <p:grpSpPr>
          <a:xfrm>
            <a:off x="7264631" y="1669343"/>
            <a:ext cx="2103120" cy="2103120"/>
            <a:chOff x="6495047" y="2001184"/>
            <a:chExt cx="1828797" cy="1005844"/>
          </a:xfrm>
        </p:grpSpPr>
        <p:sp>
          <p:nvSpPr>
            <p:cNvPr id="51" name="Rectangle: Rounded Corners 50">
              <a:extLst>
                <a:ext uri="{FF2B5EF4-FFF2-40B4-BE49-F238E27FC236}">
                  <a16:creationId xmlns:a16="http://schemas.microsoft.com/office/drawing/2014/main" id="{202680E0-BC6F-418C-A57B-914740B74772}"/>
                </a:ext>
              </a:extLst>
            </p:cNvPr>
            <p:cNvSpPr/>
            <p:nvPr/>
          </p:nvSpPr>
          <p:spPr>
            <a:xfrm>
              <a:off x="6495047" y="2001184"/>
              <a:ext cx="1828797" cy="1005844"/>
            </a:xfrm>
            <a:prstGeom prst="roundRect">
              <a:avLst/>
            </a:prstGeom>
            <a:solidFill>
              <a:srgbClr val="75DEE1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hueOff val="0"/>
                <a:satOff val="0"/>
                <a:lumOff val="0"/>
                <a:alphaOff val="0"/>
              </a:schemeClr>
            </a:fillRef>
            <a:effectRef idx="0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52" name="Rectangle: Rounded Corners 8">
              <a:extLst>
                <a:ext uri="{FF2B5EF4-FFF2-40B4-BE49-F238E27FC236}">
                  <a16:creationId xmlns:a16="http://schemas.microsoft.com/office/drawing/2014/main" id="{9669A2DE-3FAF-462D-92A6-57DE0D6B3904}"/>
                </a:ext>
              </a:extLst>
            </p:cNvPr>
            <p:cNvSpPr txBox="1"/>
            <p:nvPr/>
          </p:nvSpPr>
          <p:spPr>
            <a:xfrm>
              <a:off x="6544148" y="2050285"/>
              <a:ext cx="1730595" cy="90764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9050" tIns="19050" rIns="19050" bIns="19050" numCol="1" spcCol="1270" anchor="ctr" anchorCtr="0">
              <a:noAutofit/>
            </a:bodyPr>
            <a:lstStyle/>
            <a:p>
              <a:pPr marL="0" lvl="0" indent="0"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kern="1200" dirty="0"/>
                <a:t>Create a plan for assisting the client and carry that out to help them adjust to challenges in life or overcome a crisis</a:t>
              </a:r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765A5995-4682-4C23-B398-516480957F8B}"/>
              </a:ext>
            </a:extLst>
          </p:cNvPr>
          <p:cNvGrpSpPr/>
          <p:nvPr/>
        </p:nvGrpSpPr>
        <p:grpSpPr>
          <a:xfrm>
            <a:off x="5044440" y="1669343"/>
            <a:ext cx="2103120" cy="2103120"/>
            <a:chOff x="6519767" y="3153473"/>
            <a:chExt cx="1828797" cy="1005844"/>
          </a:xfrm>
        </p:grpSpPr>
        <p:sp>
          <p:nvSpPr>
            <p:cNvPr id="49" name="Rectangle: Rounded Corners 48">
              <a:extLst>
                <a:ext uri="{FF2B5EF4-FFF2-40B4-BE49-F238E27FC236}">
                  <a16:creationId xmlns:a16="http://schemas.microsoft.com/office/drawing/2014/main" id="{34B4A551-89E8-40B2-AA30-FF1071B91127}"/>
                </a:ext>
              </a:extLst>
            </p:cNvPr>
            <p:cNvSpPr/>
            <p:nvPr/>
          </p:nvSpPr>
          <p:spPr>
            <a:xfrm>
              <a:off x="6519767" y="3153473"/>
              <a:ext cx="1828797" cy="1005844"/>
            </a:xfrm>
            <a:prstGeom prst="roundRect">
              <a:avLst/>
            </a:prstGeom>
            <a:solidFill>
              <a:schemeClr val="accent1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0"/>
                <a:satOff val="0"/>
                <a:lumOff val="0"/>
                <a:alphaOff val="0"/>
              </a:schemeClr>
            </a:fillRef>
            <a:effectRef idx="0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50" name="Rectangle: Rounded Corners 10">
              <a:extLst>
                <a:ext uri="{FF2B5EF4-FFF2-40B4-BE49-F238E27FC236}">
                  <a16:creationId xmlns:a16="http://schemas.microsoft.com/office/drawing/2014/main" id="{BF940D65-63B4-49ED-AC3D-7945504FE2F6}"/>
                </a:ext>
              </a:extLst>
            </p:cNvPr>
            <p:cNvSpPr txBox="1"/>
            <p:nvPr/>
          </p:nvSpPr>
          <p:spPr>
            <a:xfrm>
              <a:off x="6568868" y="3202574"/>
              <a:ext cx="1730595" cy="90764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9050" tIns="19050" rIns="19050" bIns="19050" numCol="1" spcCol="1270" anchor="ctr" anchorCtr="0">
              <a:noAutofit/>
            </a:bodyPr>
            <a:lstStyle/>
            <a:p>
              <a:pPr marL="0" lvl="0" indent="0"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kern="1200" dirty="0"/>
                <a:t>Make recommendations for helping the client with the problem situation</a:t>
              </a:r>
            </a:p>
          </p:txBody>
        </p: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31EA0B00-F036-4A75-8369-F85AEAB4A121}"/>
              </a:ext>
            </a:extLst>
          </p:cNvPr>
          <p:cNvGrpSpPr/>
          <p:nvPr/>
        </p:nvGrpSpPr>
        <p:grpSpPr>
          <a:xfrm>
            <a:off x="604058" y="1669343"/>
            <a:ext cx="2103120" cy="2103120"/>
            <a:chOff x="1720730" y="687163"/>
            <a:chExt cx="1828797" cy="1005844"/>
          </a:xfrm>
          <a:solidFill>
            <a:schemeClr val="accent1"/>
          </a:solidFill>
        </p:grpSpPr>
        <p:sp>
          <p:nvSpPr>
            <p:cNvPr id="37" name="Rectangle: Rounded Corners 36">
              <a:extLst>
                <a:ext uri="{FF2B5EF4-FFF2-40B4-BE49-F238E27FC236}">
                  <a16:creationId xmlns:a16="http://schemas.microsoft.com/office/drawing/2014/main" id="{1600BFE2-3392-4A6C-A912-A7748F0AC190}"/>
                </a:ext>
              </a:extLst>
            </p:cNvPr>
            <p:cNvSpPr/>
            <p:nvPr/>
          </p:nvSpPr>
          <p:spPr>
            <a:xfrm>
              <a:off x="1720730" y="687163"/>
              <a:ext cx="1828797" cy="1005844"/>
            </a:xfrm>
            <a:prstGeom prst="roundRect">
              <a:avLst/>
            </a:prstGeom>
            <a:solidFill>
              <a:schemeClr val="accent1">
                <a:lumMod val="50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6">
                <a:hueOff val="0"/>
                <a:satOff val="0"/>
                <a:lumOff val="0"/>
                <a:alphaOff val="0"/>
              </a:schemeClr>
            </a:fillRef>
            <a:effectRef idx="0">
              <a:schemeClr val="accent6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8" name="Rectangle: Rounded Corners 22">
              <a:extLst>
                <a:ext uri="{FF2B5EF4-FFF2-40B4-BE49-F238E27FC236}">
                  <a16:creationId xmlns:a16="http://schemas.microsoft.com/office/drawing/2014/main" id="{9F705F2A-1892-408D-8E2B-3AEE0926DD95}"/>
                </a:ext>
              </a:extLst>
            </p:cNvPr>
            <p:cNvSpPr txBox="1"/>
            <p:nvPr/>
          </p:nvSpPr>
          <p:spPr>
            <a:xfrm>
              <a:off x="1769831" y="736264"/>
              <a:ext cx="1730595" cy="907642"/>
            </a:xfrm>
            <a:prstGeom prst="rect">
              <a:avLst/>
            </a:prstGeom>
            <a:no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9050" tIns="19050" rIns="19050" bIns="19050" numCol="1" spcCol="1270" anchor="ctr" anchorCtr="0">
              <a:noAutofit/>
            </a:bodyPr>
            <a:lstStyle/>
            <a:p>
              <a:pPr marL="0" lvl="0" indent="0"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kern="1200" dirty="0"/>
                <a:t>Identify people or communities in need of assistance</a:t>
              </a:r>
            </a:p>
          </p:txBody>
        </p:sp>
      </p:grpSp>
      <p:grpSp>
        <p:nvGrpSpPr>
          <p:cNvPr id="60" name="Group 59">
            <a:extLst>
              <a:ext uri="{FF2B5EF4-FFF2-40B4-BE49-F238E27FC236}">
                <a16:creationId xmlns:a16="http://schemas.microsoft.com/office/drawing/2014/main" id="{7FB6304C-52A3-457E-B8A1-664B38FA01B4}"/>
              </a:ext>
            </a:extLst>
          </p:cNvPr>
          <p:cNvGrpSpPr/>
          <p:nvPr/>
        </p:nvGrpSpPr>
        <p:grpSpPr>
          <a:xfrm>
            <a:off x="2828366" y="4231321"/>
            <a:ext cx="2103120" cy="2103120"/>
            <a:chOff x="3730373" y="538563"/>
            <a:chExt cx="1828797" cy="1005844"/>
          </a:xfrm>
        </p:grpSpPr>
        <p:sp>
          <p:nvSpPr>
            <p:cNvPr id="61" name="Rectangle: Rounded Corners 60">
              <a:extLst>
                <a:ext uri="{FF2B5EF4-FFF2-40B4-BE49-F238E27FC236}">
                  <a16:creationId xmlns:a16="http://schemas.microsoft.com/office/drawing/2014/main" id="{468A72FE-26E3-449B-911F-75ADB6897449}"/>
                </a:ext>
              </a:extLst>
            </p:cNvPr>
            <p:cNvSpPr/>
            <p:nvPr/>
          </p:nvSpPr>
          <p:spPr>
            <a:xfrm>
              <a:off x="3730373" y="538563"/>
              <a:ext cx="1828797" cy="1005844"/>
            </a:xfrm>
            <a:prstGeom prst="roundRect">
              <a:avLst/>
            </a:prstGeom>
            <a:solidFill>
              <a:schemeClr val="accent2">
                <a:lumMod val="75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62" name="Rectangle: Rounded Corners 4">
              <a:extLst>
                <a:ext uri="{FF2B5EF4-FFF2-40B4-BE49-F238E27FC236}">
                  <a16:creationId xmlns:a16="http://schemas.microsoft.com/office/drawing/2014/main" id="{AA42EAE7-9879-4974-B108-D0DD1D4640D2}"/>
                </a:ext>
              </a:extLst>
            </p:cNvPr>
            <p:cNvSpPr txBox="1"/>
            <p:nvPr/>
          </p:nvSpPr>
          <p:spPr>
            <a:xfrm>
              <a:off x="3779474" y="587664"/>
              <a:ext cx="1730595" cy="90764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9050" tIns="19050" rIns="19050" bIns="19050" numCol="1" spcCol="1270" anchor="ctr" anchorCtr="0">
              <a:noAutofit/>
            </a:bodyPr>
            <a:lstStyle/>
            <a:p>
              <a:pPr marL="0" lvl="0" indent="0"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kern="1200" dirty="0"/>
                <a:t>Provide services or therapy directly to clients</a:t>
              </a:r>
            </a:p>
          </p:txBody>
        </p:sp>
      </p:grpSp>
      <p:grpSp>
        <p:nvGrpSpPr>
          <p:cNvPr id="63" name="Group 62">
            <a:extLst>
              <a:ext uri="{FF2B5EF4-FFF2-40B4-BE49-F238E27FC236}">
                <a16:creationId xmlns:a16="http://schemas.microsoft.com/office/drawing/2014/main" id="{8D48F8D1-5354-4030-8D3F-FEA03A4F3C75}"/>
              </a:ext>
            </a:extLst>
          </p:cNvPr>
          <p:cNvGrpSpPr/>
          <p:nvPr/>
        </p:nvGrpSpPr>
        <p:grpSpPr>
          <a:xfrm>
            <a:off x="9488939" y="4231321"/>
            <a:ext cx="2103120" cy="2103120"/>
            <a:chOff x="5860820" y="786014"/>
            <a:chExt cx="1828797" cy="1005844"/>
          </a:xfrm>
        </p:grpSpPr>
        <p:sp>
          <p:nvSpPr>
            <p:cNvPr id="64" name="Rectangle: Rounded Corners 63">
              <a:extLst>
                <a:ext uri="{FF2B5EF4-FFF2-40B4-BE49-F238E27FC236}">
                  <a16:creationId xmlns:a16="http://schemas.microsoft.com/office/drawing/2014/main" id="{F374DA05-B91A-48F3-8A2D-88E7FB40558A}"/>
                </a:ext>
              </a:extLst>
            </p:cNvPr>
            <p:cNvSpPr/>
            <p:nvPr/>
          </p:nvSpPr>
          <p:spPr>
            <a:xfrm>
              <a:off x="5860820" y="786014"/>
              <a:ext cx="1828797" cy="1005844"/>
            </a:xfrm>
            <a:prstGeom prst="roundRect">
              <a:avLst/>
            </a:prstGeom>
            <a:solidFill>
              <a:schemeClr val="accent2">
                <a:lumMod val="60000"/>
                <a:lumOff val="40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0"/>
                <a:satOff val="0"/>
                <a:lumOff val="0"/>
                <a:alphaOff val="0"/>
              </a:schemeClr>
            </a:fillRef>
            <a:effectRef idx="0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65" name="Rectangle: Rounded Corners 6">
              <a:extLst>
                <a:ext uri="{FF2B5EF4-FFF2-40B4-BE49-F238E27FC236}">
                  <a16:creationId xmlns:a16="http://schemas.microsoft.com/office/drawing/2014/main" id="{7600F155-ED81-4EE9-96A1-FD4839496C39}"/>
                </a:ext>
              </a:extLst>
            </p:cNvPr>
            <p:cNvSpPr txBox="1"/>
            <p:nvPr/>
          </p:nvSpPr>
          <p:spPr>
            <a:xfrm>
              <a:off x="5909921" y="835115"/>
              <a:ext cx="1730595" cy="90764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9050" tIns="19050" rIns="19050" bIns="19050" numCol="1" spcCol="1270" anchor="ctr" anchorCtr="0">
              <a:noAutofit/>
            </a:bodyPr>
            <a:lstStyle/>
            <a:p>
              <a:pPr marL="0" lvl="0" indent="0"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kern="1200" dirty="0"/>
                <a:t>Act as an advocate for the welfare of the client</a:t>
              </a:r>
            </a:p>
          </p:txBody>
        </p:sp>
      </p:grpSp>
      <p:grpSp>
        <p:nvGrpSpPr>
          <p:cNvPr id="66" name="Group 65">
            <a:extLst>
              <a:ext uri="{FF2B5EF4-FFF2-40B4-BE49-F238E27FC236}">
                <a16:creationId xmlns:a16="http://schemas.microsoft.com/office/drawing/2014/main" id="{A25F8588-0B91-4F61-9028-A46C9236CF03}"/>
              </a:ext>
            </a:extLst>
          </p:cNvPr>
          <p:cNvGrpSpPr/>
          <p:nvPr/>
        </p:nvGrpSpPr>
        <p:grpSpPr>
          <a:xfrm>
            <a:off x="7268748" y="4231321"/>
            <a:ext cx="2103120" cy="2103120"/>
            <a:chOff x="6495047" y="2001184"/>
            <a:chExt cx="1828797" cy="1005844"/>
          </a:xfrm>
        </p:grpSpPr>
        <p:sp>
          <p:nvSpPr>
            <p:cNvPr id="67" name="Rectangle: Rounded Corners 66">
              <a:extLst>
                <a:ext uri="{FF2B5EF4-FFF2-40B4-BE49-F238E27FC236}">
                  <a16:creationId xmlns:a16="http://schemas.microsoft.com/office/drawing/2014/main" id="{380F61EA-D7E5-4DF8-9CB2-8DA35A5CE431}"/>
                </a:ext>
              </a:extLst>
            </p:cNvPr>
            <p:cNvSpPr/>
            <p:nvPr/>
          </p:nvSpPr>
          <p:spPr>
            <a:xfrm>
              <a:off x="6495047" y="2001184"/>
              <a:ext cx="1828797" cy="1005844"/>
            </a:xfrm>
            <a:prstGeom prst="roundRect">
              <a:avLst/>
            </a:prstGeom>
            <a:solidFill>
              <a:srgbClr val="D898D5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hueOff val="0"/>
                <a:satOff val="0"/>
                <a:lumOff val="0"/>
                <a:alphaOff val="0"/>
              </a:schemeClr>
            </a:fillRef>
            <a:effectRef idx="0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68" name="Rectangle: Rounded Corners 8">
              <a:extLst>
                <a:ext uri="{FF2B5EF4-FFF2-40B4-BE49-F238E27FC236}">
                  <a16:creationId xmlns:a16="http://schemas.microsoft.com/office/drawing/2014/main" id="{F518E8FE-EEC2-4715-BED3-C52282227E98}"/>
                </a:ext>
              </a:extLst>
            </p:cNvPr>
            <p:cNvSpPr txBox="1"/>
            <p:nvPr/>
          </p:nvSpPr>
          <p:spPr>
            <a:xfrm>
              <a:off x="6544148" y="2050285"/>
              <a:ext cx="1730595" cy="90764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9050" tIns="19050" rIns="19050" bIns="19050" numCol="1" spcCol="1270" anchor="ctr" anchorCtr="0">
              <a:noAutofit/>
            </a:bodyPr>
            <a:lstStyle/>
            <a:p>
              <a:pPr marL="0" lvl="0" indent="0"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kern="1200" dirty="0"/>
                <a:t>Follow up with clients to ensure the situation has improved</a:t>
              </a:r>
            </a:p>
          </p:txBody>
        </p:sp>
      </p:grpSp>
      <p:grpSp>
        <p:nvGrpSpPr>
          <p:cNvPr id="69" name="Group 68">
            <a:extLst>
              <a:ext uri="{FF2B5EF4-FFF2-40B4-BE49-F238E27FC236}">
                <a16:creationId xmlns:a16="http://schemas.microsoft.com/office/drawing/2014/main" id="{876ECEE8-2728-425D-9433-669EB33948C8}"/>
              </a:ext>
            </a:extLst>
          </p:cNvPr>
          <p:cNvGrpSpPr/>
          <p:nvPr/>
        </p:nvGrpSpPr>
        <p:grpSpPr>
          <a:xfrm>
            <a:off x="5048557" y="4231321"/>
            <a:ext cx="2103120" cy="2103120"/>
            <a:chOff x="6519767" y="3153473"/>
            <a:chExt cx="1828797" cy="1005844"/>
          </a:xfrm>
        </p:grpSpPr>
        <p:sp>
          <p:nvSpPr>
            <p:cNvPr id="70" name="Rectangle: Rounded Corners 69">
              <a:extLst>
                <a:ext uri="{FF2B5EF4-FFF2-40B4-BE49-F238E27FC236}">
                  <a16:creationId xmlns:a16="http://schemas.microsoft.com/office/drawing/2014/main" id="{4B0D00FA-B7F5-429E-AF28-B9689C124403}"/>
                </a:ext>
              </a:extLst>
            </p:cNvPr>
            <p:cNvSpPr/>
            <p:nvPr/>
          </p:nvSpPr>
          <p:spPr>
            <a:xfrm>
              <a:off x="6519767" y="3153473"/>
              <a:ext cx="1828797" cy="1005844"/>
            </a:xfrm>
            <a:prstGeom prst="roundRect">
              <a:avLst/>
            </a:prstGeom>
            <a:solidFill>
              <a:schemeClr val="accent2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0"/>
                <a:satOff val="0"/>
                <a:lumOff val="0"/>
                <a:alphaOff val="0"/>
              </a:schemeClr>
            </a:fillRef>
            <a:effectRef idx="0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71" name="Rectangle: Rounded Corners 10">
              <a:extLst>
                <a:ext uri="{FF2B5EF4-FFF2-40B4-BE49-F238E27FC236}">
                  <a16:creationId xmlns:a16="http://schemas.microsoft.com/office/drawing/2014/main" id="{470B0537-6CAF-49A8-804A-690D8CDA0171}"/>
                </a:ext>
              </a:extLst>
            </p:cNvPr>
            <p:cNvSpPr txBox="1"/>
            <p:nvPr/>
          </p:nvSpPr>
          <p:spPr>
            <a:xfrm>
              <a:off x="6568868" y="3202574"/>
              <a:ext cx="1730595" cy="90764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9050" tIns="19050" rIns="19050" bIns="19050" numCol="1" spcCol="1270" anchor="ctr" anchorCtr="0">
              <a:noAutofit/>
            </a:bodyPr>
            <a:lstStyle/>
            <a:p>
              <a:pPr marL="0" lvl="0" indent="0"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kern="1200" dirty="0"/>
                <a:t>Document client assessments, plans, and engagements</a:t>
              </a:r>
            </a:p>
          </p:txBody>
        </p:sp>
      </p:grpSp>
      <p:grpSp>
        <p:nvGrpSpPr>
          <p:cNvPr id="72" name="Group 71">
            <a:extLst>
              <a:ext uri="{FF2B5EF4-FFF2-40B4-BE49-F238E27FC236}">
                <a16:creationId xmlns:a16="http://schemas.microsoft.com/office/drawing/2014/main" id="{496D2F6B-AB11-42EC-B6FC-004D7E380220}"/>
              </a:ext>
            </a:extLst>
          </p:cNvPr>
          <p:cNvGrpSpPr/>
          <p:nvPr/>
        </p:nvGrpSpPr>
        <p:grpSpPr>
          <a:xfrm>
            <a:off x="608175" y="4231321"/>
            <a:ext cx="2103120" cy="2103120"/>
            <a:chOff x="1720730" y="687163"/>
            <a:chExt cx="1828797" cy="1005844"/>
          </a:xfrm>
        </p:grpSpPr>
        <p:sp>
          <p:nvSpPr>
            <p:cNvPr id="73" name="Rectangle: Rounded Corners 72">
              <a:extLst>
                <a:ext uri="{FF2B5EF4-FFF2-40B4-BE49-F238E27FC236}">
                  <a16:creationId xmlns:a16="http://schemas.microsoft.com/office/drawing/2014/main" id="{397F8712-68B6-43B1-AD2B-751395CC07F2}"/>
                </a:ext>
              </a:extLst>
            </p:cNvPr>
            <p:cNvSpPr/>
            <p:nvPr/>
          </p:nvSpPr>
          <p:spPr>
            <a:xfrm>
              <a:off x="1720730" y="687163"/>
              <a:ext cx="1828797" cy="1005844"/>
            </a:xfrm>
            <a:prstGeom prst="roundRect">
              <a:avLst/>
            </a:prstGeom>
            <a:solidFill>
              <a:schemeClr val="accent2">
                <a:lumMod val="50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6">
                <a:hueOff val="0"/>
                <a:satOff val="0"/>
                <a:lumOff val="0"/>
                <a:alphaOff val="0"/>
              </a:schemeClr>
            </a:fillRef>
            <a:effectRef idx="0">
              <a:schemeClr val="accent6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74" name="Rectangle: Rounded Corners 22">
              <a:extLst>
                <a:ext uri="{FF2B5EF4-FFF2-40B4-BE49-F238E27FC236}">
                  <a16:creationId xmlns:a16="http://schemas.microsoft.com/office/drawing/2014/main" id="{A5DDE1EE-ACF8-42D1-AA27-EF83CE8EEFCF}"/>
                </a:ext>
              </a:extLst>
            </p:cNvPr>
            <p:cNvSpPr txBox="1"/>
            <p:nvPr/>
          </p:nvSpPr>
          <p:spPr>
            <a:xfrm>
              <a:off x="1769831" y="736264"/>
              <a:ext cx="1730595" cy="90764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9050" tIns="19050" rIns="19050" bIns="19050" numCol="1" spcCol="1270" anchor="ctr" anchorCtr="0">
              <a:noAutofit/>
            </a:bodyPr>
            <a:lstStyle/>
            <a:p>
              <a:pPr marL="0" lvl="0" indent="0"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kern="1200" dirty="0"/>
                <a:t>Respond to crises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2289912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742257-3980-4551-868A-26DC3CB821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1283" y="10469"/>
            <a:ext cx="11010193" cy="1027257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Specific Social Worker Roles &amp; Responsibilities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380FAC8-A68E-47AE-9778-F3A5964812E2}"/>
              </a:ext>
            </a:extLst>
          </p:cNvPr>
          <p:cNvSpPr/>
          <p:nvPr/>
        </p:nvSpPr>
        <p:spPr>
          <a:xfrm>
            <a:off x="521282" y="926296"/>
            <a:ext cx="1130413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These are roles that are specific to different fields of social work.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D99DBD50-9203-4582-93FA-FA8B79570809}"/>
              </a:ext>
            </a:extLst>
          </p:cNvPr>
          <p:cNvGrpSpPr/>
          <p:nvPr/>
        </p:nvGrpSpPr>
        <p:grpSpPr>
          <a:xfrm>
            <a:off x="521282" y="1392726"/>
            <a:ext cx="11010192" cy="2005552"/>
            <a:chOff x="521282" y="1684826"/>
            <a:chExt cx="11010192" cy="2005552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9BF3AE99-CCE9-4E7E-8AAE-6025A7BD43EC}"/>
                </a:ext>
              </a:extLst>
            </p:cNvPr>
            <p:cNvSpPr/>
            <p:nvPr/>
          </p:nvSpPr>
          <p:spPr>
            <a:xfrm>
              <a:off x="521282" y="1942728"/>
              <a:ext cx="11010192" cy="1460872"/>
            </a:xfrm>
            <a:prstGeom prst="rect">
              <a:avLst/>
            </a:prstGeom>
            <a:ln>
              <a:solidFill>
                <a:schemeClr val="accent6"/>
              </a:solidFill>
            </a:ln>
          </p:spPr>
          <p:style>
            <a:lnRef idx="2">
              <a:scrgbClr r="0" g="0" b="0"/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AA618A39-BF34-446A-A149-01E15476671A}"/>
                </a:ext>
              </a:extLst>
            </p:cNvPr>
            <p:cNvSpPr/>
            <p:nvPr/>
          </p:nvSpPr>
          <p:spPr>
            <a:xfrm>
              <a:off x="784982" y="1684826"/>
              <a:ext cx="5311017" cy="369332"/>
            </a:xfrm>
            <a:custGeom>
              <a:avLst/>
              <a:gdLst>
                <a:gd name="connsiteX0" fmla="*/ 0 w 3691826"/>
                <a:gd name="connsiteY0" fmla="*/ 142683 h 856080"/>
                <a:gd name="connsiteX1" fmla="*/ 142683 w 3691826"/>
                <a:gd name="connsiteY1" fmla="*/ 0 h 856080"/>
                <a:gd name="connsiteX2" fmla="*/ 3549143 w 3691826"/>
                <a:gd name="connsiteY2" fmla="*/ 0 h 856080"/>
                <a:gd name="connsiteX3" fmla="*/ 3691826 w 3691826"/>
                <a:gd name="connsiteY3" fmla="*/ 142683 h 856080"/>
                <a:gd name="connsiteX4" fmla="*/ 3691826 w 3691826"/>
                <a:gd name="connsiteY4" fmla="*/ 713397 h 856080"/>
                <a:gd name="connsiteX5" fmla="*/ 3549143 w 3691826"/>
                <a:gd name="connsiteY5" fmla="*/ 856080 h 856080"/>
                <a:gd name="connsiteX6" fmla="*/ 142683 w 3691826"/>
                <a:gd name="connsiteY6" fmla="*/ 856080 h 856080"/>
                <a:gd name="connsiteX7" fmla="*/ 0 w 3691826"/>
                <a:gd name="connsiteY7" fmla="*/ 713397 h 856080"/>
                <a:gd name="connsiteX8" fmla="*/ 0 w 3691826"/>
                <a:gd name="connsiteY8" fmla="*/ 142683 h 8560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691826" h="856080">
                  <a:moveTo>
                    <a:pt x="0" y="142683"/>
                  </a:moveTo>
                  <a:cubicBezTo>
                    <a:pt x="0" y="63881"/>
                    <a:pt x="63881" y="0"/>
                    <a:pt x="142683" y="0"/>
                  </a:cubicBezTo>
                  <a:lnTo>
                    <a:pt x="3549143" y="0"/>
                  </a:lnTo>
                  <a:cubicBezTo>
                    <a:pt x="3627945" y="0"/>
                    <a:pt x="3691826" y="63881"/>
                    <a:pt x="3691826" y="142683"/>
                  </a:cubicBezTo>
                  <a:lnTo>
                    <a:pt x="3691826" y="713397"/>
                  </a:lnTo>
                  <a:cubicBezTo>
                    <a:pt x="3691826" y="792199"/>
                    <a:pt x="3627945" y="856080"/>
                    <a:pt x="3549143" y="856080"/>
                  </a:cubicBezTo>
                  <a:lnTo>
                    <a:pt x="142683" y="856080"/>
                  </a:lnTo>
                  <a:cubicBezTo>
                    <a:pt x="63881" y="856080"/>
                    <a:pt x="0" y="792199"/>
                    <a:pt x="0" y="713397"/>
                  </a:cubicBezTo>
                  <a:lnTo>
                    <a:pt x="0" y="142683"/>
                  </a:lnTo>
                  <a:close/>
                </a:path>
              </a:pathLst>
            </a:custGeom>
            <a:solidFill>
              <a:schemeClr val="accent6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81332" tIns="41790" rIns="181332" bIns="41790" numCol="1" spcCol="1270" anchor="ctr" anchorCtr="0">
              <a:noAutofit/>
            </a:bodyPr>
            <a:lstStyle/>
            <a:p>
              <a:pPr marL="0" lvl="0" indent="0" algn="l" defTabSz="12890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2000" b="1" kern="1200" dirty="0">
                  <a:ea typeface="Tahoma" panose="020B0604030504040204" pitchFamily="34" charset="0"/>
                  <a:cs typeface="Tahoma" panose="020B0604030504040204" pitchFamily="34" charset="0"/>
                </a:rPr>
                <a:t>Healthcare / Hospital Social Worker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92775CC0-AC71-43C2-89BE-571B2A97A497}"/>
                </a:ext>
              </a:extLst>
            </p:cNvPr>
            <p:cNvSpPr txBox="1"/>
            <p:nvPr/>
          </p:nvSpPr>
          <p:spPr>
            <a:xfrm>
              <a:off x="784982" y="2127450"/>
              <a:ext cx="10645017" cy="1562928"/>
            </a:xfrm>
            <a:prstGeom prst="rect">
              <a:avLst/>
            </a:prstGeom>
            <a:noFill/>
          </p:spPr>
          <p:txBody>
            <a:bodyPr wrap="square" numCol="2" rtlCol="0">
              <a:spAutoFit/>
            </a:bodyPr>
            <a:lstStyle/>
            <a:p>
              <a:pPr marL="342900" marR="0" lvl="0" indent="-342900">
                <a:lnSpc>
                  <a:spcPct val="107000"/>
                </a:lnSpc>
                <a:spcBef>
                  <a:spcPts val="0"/>
                </a:spcBef>
                <a:spcAft>
                  <a:spcPts val="0"/>
                </a:spcAft>
                <a:buFont typeface="Symbol" panose="05050102010706020507" pitchFamily="18" charset="2"/>
                <a:buChar char=""/>
              </a:pPr>
              <a:r>
                <a:rPr lang="en-US" sz="1400" dirty="0">
                  <a:effectLst/>
                  <a:ea typeface="Times New Roman" panose="02020603050405020304" pitchFamily="18" charset="0"/>
                  <a:cs typeface="Times New Roman" panose="02020603050405020304" pitchFamily="18" charset="0"/>
                </a:rPr>
                <a:t>Participate in the development of the psychosocial support plan</a:t>
              </a:r>
              <a:endParaRPr lang="en-US" sz="1400" dirty="0">
                <a:effectLst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marL="342900" marR="0" lvl="0" indent="-342900">
                <a:lnSpc>
                  <a:spcPct val="107000"/>
                </a:lnSpc>
                <a:spcBef>
                  <a:spcPts val="0"/>
                </a:spcBef>
                <a:spcAft>
                  <a:spcPts val="0"/>
                </a:spcAft>
                <a:buFont typeface="Symbol" panose="05050102010706020507" pitchFamily="18" charset="2"/>
                <a:buChar char=""/>
              </a:pPr>
              <a:r>
                <a:rPr lang="en-US" sz="1400" dirty="0">
                  <a:effectLst/>
                  <a:ea typeface="Times New Roman" panose="02020603050405020304" pitchFamily="18" charset="0"/>
                  <a:cs typeface="Times New Roman" panose="02020603050405020304" pitchFamily="18" charset="0"/>
                </a:rPr>
                <a:t>Identify, access, and coordinate recommended treatment and service providers</a:t>
              </a:r>
              <a:endParaRPr lang="en-US" sz="1400" dirty="0">
                <a:effectLst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marL="342900" marR="0" lvl="0" indent="-342900">
                <a:lnSpc>
                  <a:spcPct val="107000"/>
                </a:lnSpc>
                <a:spcBef>
                  <a:spcPts val="0"/>
                </a:spcBef>
                <a:spcAft>
                  <a:spcPts val="0"/>
                </a:spcAft>
                <a:buFont typeface="Symbol" panose="05050102010706020507" pitchFamily="18" charset="2"/>
                <a:buChar char=""/>
              </a:pPr>
              <a:r>
                <a:rPr lang="en-US" sz="1400" dirty="0">
                  <a:effectLst/>
                  <a:ea typeface="Times New Roman" panose="02020603050405020304" pitchFamily="18" charset="0"/>
                  <a:cs typeface="Times New Roman" panose="02020603050405020304" pitchFamily="18" charset="0"/>
                </a:rPr>
                <a:t>Work collaboratively with providers, patients, and community agencies</a:t>
              </a:r>
            </a:p>
            <a:p>
              <a:pPr marR="0" lvl="0">
                <a:lnSpc>
                  <a:spcPct val="107000"/>
                </a:lnSpc>
                <a:spcBef>
                  <a:spcPts val="0"/>
                </a:spcBef>
                <a:spcAft>
                  <a:spcPts val="0"/>
                </a:spcAft>
              </a:pPr>
              <a:endParaRPr lang="en-US" sz="1400" dirty="0">
                <a:effectLst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marL="342900" marR="0" lvl="0" indent="-342900">
                <a:lnSpc>
                  <a:spcPct val="107000"/>
                </a:lnSpc>
                <a:spcBef>
                  <a:spcPts val="0"/>
                </a:spcBef>
                <a:spcAft>
                  <a:spcPts val="0"/>
                </a:spcAft>
                <a:buFont typeface="Symbol" panose="05050102010706020507" pitchFamily="18" charset="2"/>
                <a:buChar char=""/>
              </a:pPr>
              <a:r>
                <a:rPr lang="en-US" sz="1400" dirty="0">
                  <a:effectLst/>
                  <a:ea typeface="Times New Roman" panose="02020603050405020304" pitchFamily="18" charset="0"/>
                  <a:cs typeface="Times New Roman" panose="02020603050405020304" pitchFamily="18" charset="0"/>
                </a:rPr>
                <a:t>Conduct needs assessments</a:t>
              </a:r>
              <a:endParaRPr lang="en-US" sz="1400" dirty="0">
                <a:effectLst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marL="342900" marR="0" lvl="0" indent="-342900">
                <a:lnSpc>
                  <a:spcPct val="107000"/>
                </a:lnSpc>
                <a:spcBef>
                  <a:spcPts val="0"/>
                </a:spcBef>
                <a:spcAft>
                  <a:spcPts val="0"/>
                </a:spcAft>
                <a:buFont typeface="Symbol" panose="05050102010706020507" pitchFamily="18" charset="2"/>
                <a:buChar char=""/>
              </a:pPr>
              <a:r>
                <a:rPr lang="en-US" sz="1400" dirty="0">
                  <a:effectLst/>
                  <a:ea typeface="Times New Roman" panose="02020603050405020304" pitchFamily="18" charset="0"/>
                  <a:cs typeface="Times New Roman" panose="02020603050405020304" pitchFamily="18" charset="0"/>
                </a:rPr>
                <a:t>Provide support to patients and their families and help them address medical concerns like transportation to an appointment, obtaining documentation, etc.</a:t>
              </a:r>
              <a:endParaRPr lang="en-US" sz="1400" dirty="0">
                <a:effectLst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marL="342900" marR="0" lvl="0" indent="-342900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  <a:buFont typeface="Symbol" panose="05050102010706020507" pitchFamily="18" charset="2"/>
                <a:buChar char=""/>
              </a:pPr>
              <a:r>
                <a:rPr lang="en-US" sz="1400" dirty="0">
                  <a:effectLst/>
                  <a:ea typeface="Times New Roman" panose="02020603050405020304" pitchFamily="18" charset="0"/>
                  <a:cs typeface="Times New Roman" panose="02020603050405020304" pitchFamily="18" charset="0"/>
                </a:rPr>
                <a:t>Document activities in the medical record</a:t>
              </a:r>
              <a:endParaRPr lang="en-US" sz="1400" dirty="0">
                <a:effectLst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endParaRPr lang="en-US" sz="1400" dirty="0"/>
            </a:p>
          </p:txBody>
        </p:sp>
      </p:grpSp>
      <p:grpSp>
        <p:nvGrpSpPr>
          <p:cNvPr id="79" name="Group 78">
            <a:extLst>
              <a:ext uri="{FF2B5EF4-FFF2-40B4-BE49-F238E27FC236}">
                <a16:creationId xmlns:a16="http://schemas.microsoft.com/office/drawing/2014/main" id="{36B20121-DDCF-4F52-BAE4-E75D7B383E4E}"/>
              </a:ext>
            </a:extLst>
          </p:cNvPr>
          <p:cNvGrpSpPr/>
          <p:nvPr/>
        </p:nvGrpSpPr>
        <p:grpSpPr>
          <a:xfrm>
            <a:off x="521282" y="3208826"/>
            <a:ext cx="11010192" cy="1918028"/>
            <a:chOff x="521282" y="1684826"/>
            <a:chExt cx="11010192" cy="1918028"/>
          </a:xfrm>
        </p:grpSpPr>
        <p:sp>
          <p:nvSpPr>
            <p:cNvPr id="80" name="Rectangle 79">
              <a:extLst>
                <a:ext uri="{FF2B5EF4-FFF2-40B4-BE49-F238E27FC236}">
                  <a16:creationId xmlns:a16="http://schemas.microsoft.com/office/drawing/2014/main" id="{1A779A46-2F34-4853-BF6A-BC0620582A7B}"/>
                </a:ext>
              </a:extLst>
            </p:cNvPr>
            <p:cNvSpPr/>
            <p:nvPr/>
          </p:nvSpPr>
          <p:spPr>
            <a:xfrm>
              <a:off x="521282" y="1942728"/>
              <a:ext cx="11010192" cy="1460872"/>
            </a:xfrm>
            <a:prstGeom prst="rect">
              <a:avLst/>
            </a:prstGeom>
            <a:ln>
              <a:solidFill>
                <a:schemeClr val="accent2"/>
              </a:solidFill>
            </a:ln>
          </p:spPr>
          <p:style>
            <a:lnRef idx="2">
              <a:scrgbClr r="0" g="0" b="0"/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81" name="Freeform: Shape 80">
              <a:extLst>
                <a:ext uri="{FF2B5EF4-FFF2-40B4-BE49-F238E27FC236}">
                  <a16:creationId xmlns:a16="http://schemas.microsoft.com/office/drawing/2014/main" id="{13CD9BE2-4603-44E3-BDED-406C3DDAA748}"/>
                </a:ext>
              </a:extLst>
            </p:cNvPr>
            <p:cNvSpPr/>
            <p:nvPr/>
          </p:nvSpPr>
          <p:spPr>
            <a:xfrm>
              <a:off x="784982" y="1684826"/>
              <a:ext cx="5311017" cy="369332"/>
            </a:xfrm>
            <a:custGeom>
              <a:avLst/>
              <a:gdLst>
                <a:gd name="connsiteX0" fmla="*/ 0 w 3691826"/>
                <a:gd name="connsiteY0" fmla="*/ 142683 h 856080"/>
                <a:gd name="connsiteX1" fmla="*/ 142683 w 3691826"/>
                <a:gd name="connsiteY1" fmla="*/ 0 h 856080"/>
                <a:gd name="connsiteX2" fmla="*/ 3549143 w 3691826"/>
                <a:gd name="connsiteY2" fmla="*/ 0 h 856080"/>
                <a:gd name="connsiteX3" fmla="*/ 3691826 w 3691826"/>
                <a:gd name="connsiteY3" fmla="*/ 142683 h 856080"/>
                <a:gd name="connsiteX4" fmla="*/ 3691826 w 3691826"/>
                <a:gd name="connsiteY4" fmla="*/ 713397 h 856080"/>
                <a:gd name="connsiteX5" fmla="*/ 3549143 w 3691826"/>
                <a:gd name="connsiteY5" fmla="*/ 856080 h 856080"/>
                <a:gd name="connsiteX6" fmla="*/ 142683 w 3691826"/>
                <a:gd name="connsiteY6" fmla="*/ 856080 h 856080"/>
                <a:gd name="connsiteX7" fmla="*/ 0 w 3691826"/>
                <a:gd name="connsiteY7" fmla="*/ 713397 h 856080"/>
                <a:gd name="connsiteX8" fmla="*/ 0 w 3691826"/>
                <a:gd name="connsiteY8" fmla="*/ 142683 h 8560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691826" h="856080">
                  <a:moveTo>
                    <a:pt x="0" y="142683"/>
                  </a:moveTo>
                  <a:cubicBezTo>
                    <a:pt x="0" y="63881"/>
                    <a:pt x="63881" y="0"/>
                    <a:pt x="142683" y="0"/>
                  </a:cubicBezTo>
                  <a:lnTo>
                    <a:pt x="3549143" y="0"/>
                  </a:lnTo>
                  <a:cubicBezTo>
                    <a:pt x="3627945" y="0"/>
                    <a:pt x="3691826" y="63881"/>
                    <a:pt x="3691826" y="142683"/>
                  </a:cubicBezTo>
                  <a:lnTo>
                    <a:pt x="3691826" y="713397"/>
                  </a:lnTo>
                  <a:cubicBezTo>
                    <a:pt x="3691826" y="792199"/>
                    <a:pt x="3627945" y="856080"/>
                    <a:pt x="3549143" y="856080"/>
                  </a:cubicBezTo>
                  <a:lnTo>
                    <a:pt x="142683" y="856080"/>
                  </a:lnTo>
                  <a:cubicBezTo>
                    <a:pt x="63881" y="856080"/>
                    <a:pt x="0" y="792199"/>
                    <a:pt x="0" y="713397"/>
                  </a:cubicBezTo>
                  <a:lnTo>
                    <a:pt x="0" y="142683"/>
                  </a:lnTo>
                  <a:close/>
                </a:path>
              </a:pathLst>
            </a:custGeom>
            <a:solidFill>
              <a:schemeClr val="accent2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81332" tIns="41790" rIns="181332" bIns="41790" numCol="1" spcCol="1270" anchor="ctr" anchorCtr="0">
              <a:noAutofit/>
            </a:bodyPr>
            <a:lstStyle/>
            <a:p>
              <a:pPr marL="0" lvl="0" indent="0" algn="l" defTabSz="12890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2000" b="1" kern="1200" dirty="0">
                  <a:ea typeface="Tahoma" panose="020B0604030504040204" pitchFamily="34" charset="0"/>
                  <a:cs typeface="Tahoma" panose="020B0604030504040204" pitchFamily="34" charset="0"/>
                </a:rPr>
                <a:t>Child &amp; Family Social Worker</a:t>
              </a:r>
            </a:p>
          </p:txBody>
        </p:sp>
        <p:sp>
          <p:nvSpPr>
            <p:cNvPr id="82" name="TextBox 81">
              <a:extLst>
                <a:ext uri="{FF2B5EF4-FFF2-40B4-BE49-F238E27FC236}">
                  <a16:creationId xmlns:a16="http://schemas.microsoft.com/office/drawing/2014/main" id="{99094AAA-E2DA-4E79-832F-D10357AD12E6}"/>
                </a:ext>
              </a:extLst>
            </p:cNvPr>
            <p:cNvSpPr txBox="1"/>
            <p:nvPr/>
          </p:nvSpPr>
          <p:spPr>
            <a:xfrm>
              <a:off x="784982" y="2127450"/>
              <a:ext cx="10645017" cy="1475404"/>
            </a:xfrm>
            <a:prstGeom prst="rect">
              <a:avLst/>
            </a:prstGeom>
            <a:noFill/>
          </p:spPr>
          <p:txBody>
            <a:bodyPr wrap="square" numCol="2" rtlCol="0">
              <a:spAutoFit/>
            </a:bodyPr>
            <a:lstStyle/>
            <a:p>
              <a:pPr marL="342900" marR="0" lvl="0" indent="-342900">
                <a:lnSpc>
                  <a:spcPct val="107000"/>
                </a:lnSpc>
                <a:spcBef>
                  <a:spcPts val="0"/>
                </a:spcBef>
                <a:spcAft>
                  <a:spcPts val="0"/>
                </a:spcAft>
                <a:buFont typeface="Symbol" panose="05050102010706020507" pitchFamily="18" charset="2"/>
                <a:buChar char=""/>
              </a:pPr>
              <a:r>
                <a:rPr lang="en-US" sz="1400" dirty="0">
                  <a:effectLst/>
                  <a:ea typeface="Times New Roman" panose="02020603050405020304" pitchFamily="18" charset="0"/>
                  <a:cs typeface="Times New Roman" panose="02020603050405020304" pitchFamily="18" charset="0"/>
                </a:rPr>
                <a:t>Assess needs of clients and the risk of abuse/neglect</a:t>
              </a:r>
            </a:p>
            <a:p>
              <a:pPr marL="342900" marR="0" lvl="0" indent="-342900">
                <a:lnSpc>
                  <a:spcPct val="107000"/>
                </a:lnSpc>
                <a:spcBef>
                  <a:spcPts val="0"/>
                </a:spcBef>
                <a:spcAft>
                  <a:spcPts val="0"/>
                </a:spcAft>
                <a:buFont typeface="Symbol" panose="05050102010706020507" pitchFamily="18" charset="2"/>
                <a:buChar char=""/>
              </a:pPr>
              <a:r>
                <a:rPr lang="en-US" sz="1400" dirty="0">
                  <a:effectLst/>
                  <a:ea typeface="Times New Roman" panose="02020603050405020304" pitchFamily="18" charset="0"/>
                  <a:cs typeface="Times New Roman" panose="02020603050405020304" pitchFamily="18" charset="0"/>
                </a:rPr>
                <a:t>Conduct investigations to determine whether clients are at risk</a:t>
              </a:r>
            </a:p>
            <a:p>
              <a:pPr marL="342900" marR="0" lvl="0" indent="-342900">
                <a:lnSpc>
                  <a:spcPct val="107000"/>
                </a:lnSpc>
                <a:spcBef>
                  <a:spcPts val="0"/>
                </a:spcBef>
                <a:spcAft>
                  <a:spcPts val="0"/>
                </a:spcAft>
                <a:buFont typeface="Symbol" panose="05050102010706020507" pitchFamily="18" charset="2"/>
                <a:buChar char=""/>
              </a:pPr>
              <a:r>
                <a:rPr lang="en-US" sz="1400" dirty="0">
                  <a:effectLst/>
                  <a:ea typeface="Times New Roman" panose="02020603050405020304" pitchFamily="18" charset="0"/>
                  <a:cs typeface="Times New Roman" panose="02020603050405020304" pitchFamily="18" charset="0"/>
                </a:rPr>
                <a:t>Provide social services to prevent abuse and neglect</a:t>
              </a:r>
            </a:p>
            <a:p>
              <a:pPr marL="342900" marR="0" lvl="0" indent="-342900">
                <a:lnSpc>
                  <a:spcPct val="107000"/>
                </a:lnSpc>
                <a:spcBef>
                  <a:spcPts val="0"/>
                </a:spcBef>
                <a:spcAft>
                  <a:spcPts val="0"/>
                </a:spcAft>
                <a:buFont typeface="Symbol" panose="05050102010706020507" pitchFamily="18" charset="2"/>
                <a:buChar char=""/>
              </a:pPr>
              <a:r>
                <a:rPr lang="en-US" sz="1400" dirty="0">
                  <a:effectLst/>
                  <a:ea typeface="Times New Roman" panose="02020603050405020304" pitchFamily="18" charset="0"/>
                  <a:cs typeface="Times New Roman" panose="02020603050405020304" pitchFamily="18" charset="0"/>
                </a:rPr>
                <a:t>Work to preserve families and community living</a:t>
              </a:r>
            </a:p>
            <a:p>
              <a:pPr marL="342900" marR="0" lvl="0" indent="-342900">
                <a:lnSpc>
                  <a:spcPct val="107000"/>
                </a:lnSpc>
                <a:spcBef>
                  <a:spcPts val="0"/>
                </a:spcBef>
                <a:spcAft>
                  <a:spcPts val="0"/>
                </a:spcAft>
                <a:buFont typeface="Symbol" panose="05050102010706020507" pitchFamily="18" charset="2"/>
                <a:buChar char=""/>
              </a:pPr>
              <a:r>
                <a:rPr lang="en-US" sz="1400" dirty="0">
                  <a:effectLst/>
                  <a:ea typeface="Times New Roman" panose="02020603050405020304" pitchFamily="18" charset="0"/>
                  <a:cs typeface="Times New Roman" panose="02020603050405020304" pitchFamily="18" charset="0"/>
                </a:rPr>
                <a:t>Evaluate need for out of home placements for children or adults</a:t>
              </a:r>
            </a:p>
            <a:p>
              <a:pPr marL="342900" marR="0" lvl="0" indent="-342900">
                <a:lnSpc>
                  <a:spcPct val="107000"/>
                </a:lnSpc>
                <a:spcBef>
                  <a:spcPts val="0"/>
                </a:spcBef>
                <a:spcAft>
                  <a:spcPts val="0"/>
                </a:spcAft>
                <a:buFont typeface="Symbol" panose="05050102010706020507" pitchFamily="18" charset="2"/>
                <a:buChar char=""/>
              </a:pPr>
              <a:endParaRPr lang="en-US" sz="14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marL="342900" marR="0" lvl="0" indent="-342900">
                <a:lnSpc>
                  <a:spcPct val="107000"/>
                </a:lnSpc>
                <a:spcBef>
                  <a:spcPts val="0"/>
                </a:spcBef>
                <a:spcAft>
                  <a:spcPts val="0"/>
                </a:spcAft>
                <a:buFont typeface="Symbol" panose="05050102010706020507" pitchFamily="18" charset="2"/>
                <a:buChar char=""/>
              </a:pPr>
              <a:r>
                <a:rPr lang="en-US" sz="1400" dirty="0">
                  <a:effectLst/>
                  <a:ea typeface="Times New Roman" panose="02020603050405020304" pitchFamily="18" charset="0"/>
                  <a:cs typeface="Times New Roman" panose="02020603050405020304" pitchFamily="18" charset="0"/>
                </a:rPr>
                <a:t>Work with and counsel clients</a:t>
              </a:r>
            </a:p>
            <a:p>
              <a:pPr marL="342900" marR="0" lvl="0" indent="-342900">
                <a:lnSpc>
                  <a:spcPct val="107000"/>
                </a:lnSpc>
                <a:spcBef>
                  <a:spcPts val="0"/>
                </a:spcBef>
                <a:spcAft>
                  <a:spcPts val="0"/>
                </a:spcAft>
                <a:buFont typeface="Symbol" panose="05050102010706020507" pitchFamily="18" charset="2"/>
                <a:buChar char=""/>
              </a:pPr>
              <a:r>
                <a:rPr lang="en-US" sz="1400" dirty="0">
                  <a:effectLst/>
                  <a:ea typeface="Times New Roman" panose="02020603050405020304" pitchFamily="18" charset="0"/>
                  <a:cs typeface="Times New Roman" panose="02020603050405020304" pitchFamily="18" charset="0"/>
                </a:rPr>
                <a:t>Supervise family service/care providers and provide a support system</a:t>
              </a:r>
            </a:p>
            <a:p>
              <a:pPr marL="342900" marR="0" lvl="0" indent="-342900">
                <a:lnSpc>
                  <a:spcPct val="107000"/>
                </a:lnSpc>
                <a:spcBef>
                  <a:spcPts val="0"/>
                </a:spcBef>
                <a:spcAft>
                  <a:spcPts val="0"/>
                </a:spcAft>
                <a:buFont typeface="Symbol" panose="05050102010706020507" pitchFamily="18" charset="2"/>
                <a:buChar char=""/>
              </a:pPr>
              <a:r>
                <a:rPr lang="en-US" sz="1400" dirty="0">
                  <a:effectLst/>
                  <a:ea typeface="Times New Roman" panose="02020603050405020304" pitchFamily="18" charset="0"/>
                  <a:cs typeface="Times New Roman" panose="02020603050405020304" pitchFamily="18" charset="0"/>
                </a:rPr>
                <a:t>Maintain confidential case records</a:t>
              </a:r>
            </a:p>
            <a:p>
              <a:endParaRPr lang="en-US" sz="1400" dirty="0"/>
            </a:p>
          </p:txBody>
        </p:sp>
      </p:grpSp>
      <p:grpSp>
        <p:nvGrpSpPr>
          <p:cNvPr id="83" name="Group 82">
            <a:extLst>
              <a:ext uri="{FF2B5EF4-FFF2-40B4-BE49-F238E27FC236}">
                <a16:creationId xmlns:a16="http://schemas.microsoft.com/office/drawing/2014/main" id="{75282D31-AB12-441F-8D52-48166A0AA2A1}"/>
              </a:ext>
            </a:extLst>
          </p:cNvPr>
          <p:cNvGrpSpPr/>
          <p:nvPr/>
        </p:nvGrpSpPr>
        <p:grpSpPr>
          <a:xfrm>
            <a:off x="521282" y="5024926"/>
            <a:ext cx="11010192" cy="1918028"/>
            <a:chOff x="521282" y="1684826"/>
            <a:chExt cx="11010192" cy="1918028"/>
          </a:xfrm>
        </p:grpSpPr>
        <p:sp>
          <p:nvSpPr>
            <p:cNvPr id="84" name="Rectangle 83">
              <a:extLst>
                <a:ext uri="{FF2B5EF4-FFF2-40B4-BE49-F238E27FC236}">
                  <a16:creationId xmlns:a16="http://schemas.microsoft.com/office/drawing/2014/main" id="{965FFA46-7F5C-4F39-B265-FA4A851B642C}"/>
                </a:ext>
              </a:extLst>
            </p:cNvPr>
            <p:cNvSpPr/>
            <p:nvPr/>
          </p:nvSpPr>
          <p:spPr>
            <a:xfrm>
              <a:off x="521282" y="1942728"/>
              <a:ext cx="11010192" cy="1460872"/>
            </a:xfrm>
            <a:prstGeom prst="rect">
              <a:avLst/>
            </a:prstGeom>
            <a:ln>
              <a:solidFill>
                <a:schemeClr val="accent5"/>
              </a:solidFill>
            </a:ln>
          </p:spPr>
          <p:style>
            <a:lnRef idx="2">
              <a:scrgbClr r="0" g="0" b="0"/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85" name="Freeform: Shape 84">
              <a:extLst>
                <a:ext uri="{FF2B5EF4-FFF2-40B4-BE49-F238E27FC236}">
                  <a16:creationId xmlns:a16="http://schemas.microsoft.com/office/drawing/2014/main" id="{3A39101D-73D0-4D29-A68F-CF68679669A9}"/>
                </a:ext>
              </a:extLst>
            </p:cNvPr>
            <p:cNvSpPr/>
            <p:nvPr/>
          </p:nvSpPr>
          <p:spPr>
            <a:xfrm>
              <a:off x="784982" y="1684826"/>
              <a:ext cx="5311017" cy="369332"/>
            </a:xfrm>
            <a:custGeom>
              <a:avLst/>
              <a:gdLst>
                <a:gd name="connsiteX0" fmla="*/ 0 w 3691826"/>
                <a:gd name="connsiteY0" fmla="*/ 142683 h 856080"/>
                <a:gd name="connsiteX1" fmla="*/ 142683 w 3691826"/>
                <a:gd name="connsiteY1" fmla="*/ 0 h 856080"/>
                <a:gd name="connsiteX2" fmla="*/ 3549143 w 3691826"/>
                <a:gd name="connsiteY2" fmla="*/ 0 h 856080"/>
                <a:gd name="connsiteX3" fmla="*/ 3691826 w 3691826"/>
                <a:gd name="connsiteY3" fmla="*/ 142683 h 856080"/>
                <a:gd name="connsiteX4" fmla="*/ 3691826 w 3691826"/>
                <a:gd name="connsiteY4" fmla="*/ 713397 h 856080"/>
                <a:gd name="connsiteX5" fmla="*/ 3549143 w 3691826"/>
                <a:gd name="connsiteY5" fmla="*/ 856080 h 856080"/>
                <a:gd name="connsiteX6" fmla="*/ 142683 w 3691826"/>
                <a:gd name="connsiteY6" fmla="*/ 856080 h 856080"/>
                <a:gd name="connsiteX7" fmla="*/ 0 w 3691826"/>
                <a:gd name="connsiteY7" fmla="*/ 713397 h 856080"/>
                <a:gd name="connsiteX8" fmla="*/ 0 w 3691826"/>
                <a:gd name="connsiteY8" fmla="*/ 142683 h 8560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691826" h="856080">
                  <a:moveTo>
                    <a:pt x="0" y="142683"/>
                  </a:moveTo>
                  <a:cubicBezTo>
                    <a:pt x="0" y="63881"/>
                    <a:pt x="63881" y="0"/>
                    <a:pt x="142683" y="0"/>
                  </a:cubicBezTo>
                  <a:lnTo>
                    <a:pt x="3549143" y="0"/>
                  </a:lnTo>
                  <a:cubicBezTo>
                    <a:pt x="3627945" y="0"/>
                    <a:pt x="3691826" y="63881"/>
                    <a:pt x="3691826" y="142683"/>
                  </a:cubicBezTo>
                  <a:lnTo>
                    <a:pt x="3691826" y="713397"/>
                  </a:lnTo>
                  <a:cubicBezTo>
                    <a:pt x="3691826" y="792199"/>
                    <a:pt x="3627945" y="856080"/>
                    <a:pt x="3549143" y="856080"/>
                  </a:cubicBezTo>
                  <a:lnTo>
                    <a:pt x="142683" y="856080"/>
                  </a:lnTo>
                  <a:cubicBezTo>
                    <a:pt x="63881" y="856080"/>
                    <a:pt x="0" y="792199"/>
                    <a:pt x="0" y="713397"/>
                  </a:cubicBezTo>
                  <a:lnTo>
                    <a:pt x="0" y="142683"/>
                  </a:lnTo>
                  <a:close/>
                </a:path>
              </a:pathLst>
            </a:custGeom>
            <a:solidFill>
              <a:schemeClr val="accent5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81332" tIns="41790" rIns="181332" bIns="41790" numCol="1" spcCol="1270" anchor="ctr" anchorCtr="0">
              <a:noAutofit/>
            </a:bodyPr>
            <a:lstStyle/>
            <a:p>
              <a:pPr marL="0" lvl="0" indent="0" algn="l" defTabSz="12890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2000" b="1" kern="1200" dirty="0">
                  <a:ea typeface="Tahoma" panose="020B0604030504040204" pitchFamily="34" charset="0"/>
                  <a:cs typeface="Tahoma" panose="020B0604030504040204" pitchFamily="34" charset="0"/>
                </a:rPr>
                <a:t>Criminal Justice / Correctional Social Worker</a:t>
              </a:r>
            </a:p>
          </p:txBody>
        </p:sp>
        <p:sp>
          <p:nvSpPr>
            <p:cNvPr id="86" name="TextBox 85">
              <a:extLst>
                <a:ext uri="{FF2B5EF4-FFF2-40B4-BE49-F238E27FC236}">
                  <a16:creationId xmlns:a16="http://schemas.microsoft.com/office/drawing/2014/main" id="{0E8E0BEC-4A23-4101-8939-6CA1996B9B85}"/>
                </a:ext>
              </a:extLst>
            </p:cNvPr>
            <p:cNvSpPr txBox="1"/>
            <p:nvPr/>
          </p:nvSpPr>
          <p:spPr>
            <a:xfrm>
              <a:off x="784982" y="2127450"/>
              <a:ext cx="10645017" cy="1475404"/>
            </a:xfrm>
            <a:prstGeom prst="rect">
              <a:avLst/>
            </a:prstGeom>
            <a:noFill/>
          </p:spPr>
          <p:txBody>
            <a:bodyPr wrap="square" numCol="2" rtlCol="0">
              <a:spAutoFit/>
            </a:bodyPr>
            <a:lstStyle/>
            <a:p>
              <a:pPr marL="342900" marR="0" lvl="0" indent="-342900">
                <a:lnSpc>
                  <a:spcPct val="107000"/>
                </a:lnSpc>
                <a:spcBef>
                  <a:spcPts val="0"/>
                </a:spcBef>
                <a:spcAft>
                  <a:spcPts val="0"/>
                </a:spcAft>
                <a:buFont typeface="Symbol" panose="05050102010706020507" pitchFamily="18" charset="2"/>
                <a:buChar char=""/>
              </a:pPr>
              <a:r>
                <a:rPr lang="en-US" sz="1400" dirty="0">
                  <a:effectLst/>
                  <a:ea typeface="Times New Roman" panose="02020603050405020304" pitchFamily="18" charset="0"/>
                  <a:cs typeface="Times New Roman" panose="02020603050405020304" pitchFamily="18" charset="0"/>
                </a:rPr>
                <a:t>Act as a case manager for at-risk, on probation, or incarcerated individuals</a:t>
              </a:r>
            </a:p>
            <a:p>
              <a:pPr marL="342900" marR="0" lvl="0" indent="-342900">
                <a:lnSpc>
                  <a:spcPct val="107000"/>
                </a:lnSpc>
                <a:spcBef>
                  <a:spcPts val="0"/>
                </a:spcBef>
                <a:spcAft>
                  <a:spcPts val="0"/>
                </a:spcAft>
                <a:buFont typeface="Symbol" panose="05050102010706020507" pitchFamily="18" charset="2"/>
                <a:buChar char=""/>
              </a:pPr>
              <a:r>
                <a:rPr lang="en-US" sz="1400" dirty="0">
                  <a:effectLst/>
                  <a:ea typeface="Times New Roman" panose="02020603050405020304" pitchFamily="18" charset="0"/>
                  <a:cs typeface="Times New Roman" panose="02020603050405020304" pitchFamily="18" charset="0"/>
                </a:rPr>
                <a:t>Do needs and strengths assessments</a:t>
              </a:r>
            </a:p>
            <a:p>
              <a:pPr marL="342900" marR="0" lvl="0" indent="-342900">
                <a:lnSpc>
                  <a:spcPct val="107000"/>
                </a:lnSpc>
                <a:spcBef>
                  <a:spcPts val="0"/>
                </a:spcBef>
                <a:spcAft>
                  <a:spcPts val="0"/>
                </a:spcAft>
                <a:buFont typeface="Symbol" panose="05050102010706020507" pitchFamily="18" charset="2"/>
                <a:buChar char=""/>
              </a:pPr>
              <a:r>
                <a:rPr lang="en-US" sz="1400" dirty="0">
                  <a:effectLst/>
                  <a:ea typeface="Times New Roman" panose="02020603050405020304" pitchFamily="18" charset="0"/>
                  <a:cs typeface="Times New Roman" panose="02020603050405020304" pitchFamily="18" charset="0"/>
                </a:rPr>
                <a:t>Provide comprehensive plans for supervision</a:t>
              </a:r>
            </a:p>
            <a:p>
              <a:pPr marL="342900" marR="0" lvl="0" indent="-342900">
                <a:lnSpc>
                  <a:spcPct val="107000"/>
                </a:lnSpc>
                <a:spcBef>
                  <a:spcPts val="0"/>
                </a:spcBef>
                <a:spcAft>
                  <a:spcPts val="0"/>
                </a:spcAft>
                <a:buFont typeface="Symbol" panose="05050102010706020507" pitchFamily="18" charset="2"/>
                <a:buChar char=""/>
              </a:pPr>
              <a:r>
                <a:rPr lang="en-US" sz="1400" dirty="0">
                  <a:effectLst/>
                  <a:ea typeface="Times New Roman" panose="02020603050405020304" pitchFamily="18" charset="0"/>
                  <a:cs typeface="Times New Roman" panose="02020603050405020304" pitchFamily="18" charset="0"/>
                </a:rPr>
                <a:t>Advocate on behalf of the client and their families</a:t>
              </a:r>
            </a:p>
            <a:p>
              <a:pPr marL="342900" marR="0" lvl="0" indent="-342900">
                <a:lnSpc>
                  <a:spcPct val="107000"/>
                </a:lnSpc>
                <a:spcBef>
                  <a:spcPts val="0"/>
                </a:spcBef>
                <a:spcAft>
                  <a:spcPts val="0"/>
                </a:spcAft>
                <a:buFont typeface="Symbol" panose="05050102010706020507" pitchFamily="18" charset="2"/>
                <a:buChar char=""/>
              </a:pPr>
              <a:endParaRPr lang="en-US" sz="14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marL="342900" marR="0" lvl="0" indent="-342900">
                <a:lnSpc>
                  <a:spcPct val="107000"/>
                </a:lnSpc>
                <a:spcBef>
                  <a:spcPts val="0"/>
                </a:spcBef>
                <a:spcAft>
                  <a:spcPts val="0"/>
                </a:spcAft>
                <a:buFont typeface="Symbol" panose="05050102010706020507" pitchFamily="18" charset="2"/>
                <a:buChar char=""/>
              </a:pPr>
              <a:r>
                <a:rPr lang="en-US" sz="1400" dirty="0">
                  <a:effectLst/>
                  <a:ea typeface="Times New Roman" panose="02020603050405020304" pitchFamily="18" charset="0"/>
                  <a:cs typeface="Times New Roman" panose="02020603050405020304" pitchFamily="18" charset="0"/>
                </a:rPr>
                <a:t>Develop and broker community services where gaps exist</a:t>
              </a:r>
            </a:p>
            <a:p>
              <a:pPr marL="342900" marR="0" lvl="0" indent="-342900">
                <a:lnSpc>
                  <a:spcPct val="107000"/>
                </a:lnSpc>
                <a:spcBef>
                  <a:spcPts val="0"/>
                </a:spcBef>
                <a:spcAft>
                  <a:spcPts val="0"/>
                </a:spcAft>
                <a:buFont typeface="Symbol" panose="05050102010706020507" pitchFamily="18" charset="2"/>
                <a:buChar char=""/>
              </a:pPr>
              <a:r>
                <a:rPr lang="en-US" sz="1400" dirty="0">
                  <a:effectLst/>
                  <a:ea typeface="Times New Roman" panose="02020603050405020304" pitchFamily="18" charset="0"/>
                  <a:cs typeface="Times New Roman" panose="02020603050405020304" pitchFamily="18" charset="0"/>
                </a:rPr>
                <a:t>Conduct pre-release assessments</a:t>
              </a:r>
            </a:p>
            <a:p>
              <a:pPr marL="342900" marR="0" lvl="0" indent="-342900">
                <a:lnSpc>
                  <a:spcPct val="107000"/>
                </a:lnSpc>
                <a:spcBef>
                  <a:spcPts val="0"/>
                </a:spcBef>
                <a:spcAft>
                  <a:spcPts val="0"/>
                </a:spcAft>
                <a:buFont typeface="Symbol" panose="05050102010706020507" pitchFamily="18" charset="2"/>
                <a:buChar char=""/>
              </a:pPr>
              <a:r>
                <a:rPr lang="en-US" sz="1400" dirty="0">
                  <a:effectLst/>
                  <a:ea typeface="Times New Roman" panose="02020603050405020304" pitchFamily="18" charset="0"/>
                  <a:cs typeface="Times New Roman" panose="02020603050405020304" pitchFamily="18" charset="0"/>
                </a:rPr>
                <a:t>Prepare reports</a:t>
              </a:r>
            </a:p>
            <a:p>
              <a:pPr marL="342900" marR="0" lvl="0" indent="-342900">
                <a:lnSpc>
                  <a:spcPct val="107000"/>
                </a:lnSpc>
                <a:spcBef>
                  <a:spcPts val="0"/>
                </a:spcBef>
                <a:spcAft>
                  <a:spcPts val="0"/>
                </a:spcAft>
                <a:buFont typeface="Symbol" panose="05050102010706020507" pitchFamily="18" charset="2"/>
                <a:buChar char=""/>
              </a:pPr>
              <a:r>
                <a:rPr lang="en-US" sz="1400" dirty="0">
                  <a:effectLst/>
                  <a:ea typeface="Times New Roman" panose="02020603050405020304" pitchFamily="18" charset="0"/>
                  <a:cs typeface="Times New Roman" panose="02020603050405020304" pitchFamily="18" charset="0"/>
                </a:rPr>
                <a:t>Participate in job-related training and workshops for clients</a:t>
              </a:r>
            </a:p>
            <a:p>
              <a:endParaRPr lang="en-US" sz="1400" dirty="0"/>
            </a:p>
          </p:txBody>
        </p:sp>
      </p:grpSp>
    </p:spTree>
    <p:extLst>
      <p:ext uri="{BB962C8B-B14F-4D97-AF65-F5344CB8AC3E}">
        <p14:creationId xmlns:p14="http://schemas.microsoft.com/office/powerpoint/2010/main" val="8852777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742257-3980-4551-868A-26DC3CB821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1283" y="10469"/>
            <a:ext cx="11010193" cy="1027257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Specific Social Worker Roles &amp; Responsibilities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380FAC8-A68E-47AE-9778-F3A5964812E2}"/>
              </a:ext>
            </a:extLst>
          </p:cNvPr>
          <p:cNvSpPr/>
          <p:nvPr/>
        </p:nvSpPr>
        <p:spPr>
          <a:xfrm>
            <a:off x="521282" y="926296"/>
            <a:ext cx="1130413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These are roles that are specific to different fields of social work.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D99DBD50-9203-4582-93FA-FA8B79570809}"/>
              </a:ext>
            </a:extLst>
          </p:cNvPr>
          <p:cNvGrpSpPr/>
          <p:nvPr/>
        </p:nvGrpSpPr>
        <p:grpSpPr>
          <a:xfrm>
            <a:off x="521282" y="1392726"/>
            <a:ext cx="11010192" cy="2138345"/>
            <a:chOff x="521282" y="1684826"/>
            <a:chExt cx="11010192" cy="2138345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9BF3AE99-CCE9-4E7E-8AAE-6025A7BD43EC}"/>
                </a:ext>
              </a:extLst>
            </p:cNvPr>
            <p:cNvSpPr/>
            <p:nvPr/>
          </p:nvSpPr>
          <p:spPr>
            <a:xfrm>
              <a:off x="521282" y="1942728"/>
              <a:ext cx="11010192" cy="1460872"/>
            </a:xfrm>
            <a:prstGeom prst="rect">
              <a:avLst/>
            </a:prstGeom>
            <a:ln>
              <a:solidFill>
                <a:schemeClr val="accent4"/>
              </a:solidFill>
            </a:ln>
          </p:spPr>
          <p:style>
            <a:lnRef idx="2">
              <a:scrgbClr r="0" g="0" b="0"/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AA618A39-BF34-446A-A149-01E15476671A}"/>
                </a:ext>
              </a:extLst>
            </p:cNvPr>
            <p:cNvSpPr/>
            <p:nvPr/>
          </p:nvSpPr>
          <p:spPr>
            <a:xfrm>
              <a:off x="784982" y="1684826"/>
              <a:ext cx="5311017" cy="369332"/>
            </a:xfrm>
            <a:custGeom>
              <a:avLst/>
              <a:gdLst>
                <a:gd name="connsiteX0" fmla="*/ 0 w 3691826"/>
                <a:gd name="connsiteY0" fmla="*/ 142683 h 856080"/>
                <a:gd name="connsiteX1" fmla="*/ 142683 w 3691826"/>
                <a:gd name="connsiteY1" fmla="*/ 0 h 856080"/>
                <a:gd name="connsiteX2" fmla="*/ 3549143 w 3691826"/>
                <a:gd name="connsiteY2" fmla="*/ 0 h 856080"/>
                <a:gd name="connsiteX3" fmla="*/ 3691826 w 3691826"/>
                <a:gd name="connsiteY3" fmla="*/ 142683 h 856080"/>
                <a:gd name="connsiteX4" fmla="*/ 3691826 w 3691826"/>
                <a:gd name="connsiteY4" fmla="*/ 713397 h 856080"/>
                <a:gd name="connsiteX5" fmla="*/ 3549143 w 3691826"/>
                <a:gd name="connsiteY5" fmla="*/ 856080 h 856080"/>
                <a:gd name="connsiteX6" fmla="*/ 142683 w 3691826"/>
                <a:gd name="connsiteY6" fmla="*/ 856080 h 856080"/>
                <a:gd name="connsiteX7" fmla="*/ 0 w 3691826"/>
                <a:gd name="connsiteY7" fmla="*/ 713397 h 856080"/>
                <a:gd name="connsiteX8" fmla="*/ 0 w 3691826"/>
                <a:gd name="connsiteY8" fmla="*/ 142683 h 8560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691826" h="856080">
                  <a:moveTo>
                    <a:pt x="0" y="142683"/>
                  </a:moveTo>
                  <a:cubicBezTo>
                    <a:pt x="0" y="63881"/>
                    <a:pt x="63881" y="0"/>
                    <a:pt x="142683" y="0"/>
                  </a:cubicBezTo>
                  <a:lnTo>
                    <a:pt x="3549143" y="0"/>
                  </a:lnTo>
                  <a:cubicBezTo>
                    <a:pt x="3627945" y="0"/>
                    <a:pt x="3691826" y="63881"/>
                    <a:pt x="3691826" y="142683"/>
                  </a:cubicBezTo>
                  <a:lnTo>
                    <a:pt x="3691826" y="713397"/>
                  </a:lnTo>
                  <a:cubicBezTo>
                    <a:pt x="3691826" y="792199"/>
                    <a:pt x="3627945" y="856080"/>
                    <a:pt x="3549143" y="856080"/>
                  </a:cubicBezTo>
                  <a:lnTo>
                    <a:pt x="142683" y="856080"/>
                  </a:lnTo>
                  <a:cubicBezTo>
                    <a:pt x="63881" y="856080"/>
                    <a:pt x="0" y="792199"/>
                    <a:pt x="0" y="713397"/>
                  </a:cubicBezTo>
                  <a:lnTo>
                    <a:pt x="0" y="142683"/>
                  </a:lnTo>
                  <a:close/>
                </a:path>
              </a:pathLst>
            </a:custGeom>
            <a:solidFill>
              <a:schemeClr val="accent4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81332" tIns="41790" rIns="181332" bIns="41790" numCol="1" spcCol="1270" anchor="ctr" anchorCtr="0">
              <a:noAutofit/>
            </a:bodyPr>
            <a:lstStyle/>
            <a:p>
              <a:pPr marL="0" lvl="0" indent="0" algn="l" defTabSz="12890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2000" b="1" kern="1200" dirty="0">
                  <a:ea typeface="Tahoma" panose="020B0604030504040204" pitchFamily="34" charset="0"/>
                  <a:cs typeface="Tahoma" panose="020B0604030504040204" pitchFamily="34" charset="0"/>
                </a:rPr>
                <a:t>Mental Health Social Worker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92775CC0-AC71-43C2-89BE-571B2A97A497}"/>
                </a:ext>
              </a:extLst>
            </p:cNvPr>
            <p:cNvSpPr txBox="1"/>
            <p:nvPr/>
          </p:nvSpPr>
          <p:spPr>
            <a:xfrm>
              <a:off x="784982" y="2127450"/>
              <a:ext cx="10645017" cy="1695721"/>
            </a:xfrm>
            <a:prstGeom prst="rect">
              <a:avLst/>
            </a:prstGeom>
            <a:noFill/>
          </p:spPr>
          <p:txBody>
            <a:bodyPr wrap="square" numCol="2" rtlCol="0">
              <a:spAutoFit/>
            </a:bodyPr>
            <a:lstStyle/>
            <a:p>
              <a:pPr marL="342900" marR="0" lvl="0" indent="-342900">
                <a:lnSpc>
                  <a:spcPct val="107000"/>
                </a:lnSpc>
                <a:spcBef>
                  <a:spcPts val="0"/>
                </a:spcBef>
                <a:spcAft>
                  <a:spcPts val="0"/>
                </a:spcAft>
                <a:buFont typeface="Symbol" panose="05050102010706020507" pitchFamily="18" charset="2"/>
                <a:buChar char=""/>
              </a:pPr>
              <a:r>
                <a:rPr lang="en-US" sz="1400" dirty="0">
                  <a:effectLst/>
                  <a:ea typeface="Times New Roman" panose="02020603050405020304" pitchFamily="18" charset="0"/>
                  <a:cs typeface="Times New Roman" panose="02020603050405020304" pitchFamily="18" charset="0"/>
                </a:rPr>
                <a:t>Perform care management remotely and/or through in-person visits to facilities or homes</a:t>
              </a:r>
            </a:p>
            <a:p>
              <a:pPr marL="342900" marR="0" lvl="0" indent="-342900">
                <a:lnSpc>
                  <a:spcPct val="107000"/>
                </a:lnSpc>
                <a:spcBef>
                  <a:spcPts val="0"/>
                </a:spcBef>
                <a:spcAft>
                  <a:spcPts val="0"/>
                </a:spcAft>
                <a:buFont typeface="Symbol" panose="05050102010706020507" pitchFamily="18" charset="2"/>
                <a:buChar char=""/>
              </a:pPr>
              <a:r>
                <a:rPr lang="en-US" sz="1400" dirty="0">
                  <a:effectLst/>
                  <a:ea typeface="Times New Roman" panose="02020603050405020304" pitchFamily="18" charset="0"/>
                  <a:cs typeface="Times New Roman" panose="02020603050405020304" pitchFamily="18" charset="0"/>
                </a:rPr>
                <a:t>Use appropriate screening criteria and clinical judgment to assess client needs</a:t>
              </a:r>
            </a:p>
            <a:p>
              <a:pPr marL="342900" marR="0" lvl="0" indent="-342900">
                <a:lnSpc>
                  <a:spcPct val="107000"/>
                </a:lnSpc>
                <a:spcBef>
                  <a:spcPts val="0"/>
                </a:spcBef>
                <a:spcAft>
                  <a:spcPts val="0"/>
                </a:spcAft>
                <a:buFont typeface="Symbol" panose="05050102010706020507" pitchFamily="18" charset="2"/>
                <a:buChar char=""/>
              </a:pPr>
              <a:r>
                <a:rPr lang="en-US" sz="1400" dirty="0">
                  <a:effectLst/>
                  <a:ea typeface="Times New Roman" panose="02020603050405020304" pitchFamily="18" charset="0"/>
                  <a:cs typeface="Times New Roman" panose="02020603050405020304" pitchFamily="18" charset="0"/>
                </a:rPr>
                <a:t>Develop care plans to address client needs and reach goals</a:t>
              </a:r>
            </a:p>
            <a:p>
              <a:pPr marL="342900" marR="0" lvl="0" indent="-342900">
                <a:lnSpc>
                  <a:spcPct val="107000"/>
                </a:lnSpc>
                <a:spcBef>
                  <a:spcPts val="0"/>
                </a:spcBef>
                <a:spcAft>
                  <a:spcPts val="0"/>
                </a:spcAft>
                <a:buFont typeface="Symbol" panose="05050102010706020507" pitchFamily="18" charset="2"/>
                <a:buChar char=""/>
              </a:pPr>
              <a:endParaRPr lang="en-US" sz="1400" dirty="0"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marL="342900" marR="0" lvl="0" indent="-342900">
                <a:lnSpc>
                  <a:spcPct val="107000"/>
                </a:lnSpc>
                <a:spcBef>
                  <a:spcPts val="0"/>
                </a:spcBef>
                <a:spcAft>
                  <a:spcPts val="0"/>
                </a:spcAft>
                <a:buFont typeface="Symbol" panose="05050102010706020507" pitchFamily="18" charset="2"/>
                <a:buChar char=""/>
              </a:pPr>
              <a:endParaRPr lang="en-US" sz="14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marL="342900" marR="0" lvl="0" indent="-342900">
                <a:lnSpc>
                  <a:spcPct val="107000"/>
                </a:lnSpc>
                <a:spcBef>
                  <a:spcPts val="0"/>
                </a:spcBef>
                <a:spcAft>
                  <a:spcPts val="0"/>
                </a:spcAft>
                <a:buFont typeface="Symbol" panose="05050102010706020507" pitchFamily="18" charset="2"/>
                <a:buChar char=""/>
              </a:pPr>
              <a:r>
                <a:rPr lang="en-US" sz="1400" dirty="0">
                  <a:effectLst/>
                  <a:ea typeface="Times New Roman" panose="02020603050405020304" pitchFamily="18" charset="0"/>
                  <a:cs typeface="Times New Roman" panose="02020603050405020304" pitchFamily="18" charset="0"/>
                </a:rPr>
                <a:t>Monitor and evaluate the effectiveness of a care plan and adjust the plan as needed</a:t>
              </a:r>
            </a:p>
            <a:p>
              <a:pPr marL="342900" marR="0" lvl="0" indent="-342900">
                <a:lnSpc>
                  <a:spcPct val="107000"/>
                </a:lnSpc>
                <a:spcBef>
                  <a:spcPts val="0"/>
                </a:spcBef>
                <a:spcAft>
                  <a:spcPts val="0"/>
                </a:spcAft>
                <a:buFont typeface="Symbol" panose="05050102010706020507" pitchFamily="18" charset="2"/>
                <a:buChar char=""/>
              </a:pPr>
              <a:r>
                <a:rPr lang="en-US" sz="1400" dirty="0">
                  <a:effectLst/>
                  <a:ea typeface="Times New Roman" panose="02020603050405020304" pitchFamily="18" charset="0"/>
                  <a:cs typeface="Times New Roman" panose="02020603050405020304" pitchFamily="18" charset="0"/>
                </a:rPr>
                <a:t>Support client access to appropriate quality and cost-effective care</a:t>
              </a:r>
            </a:p>
            <a:p>
              <a:pPr marL="342900" marR="0" lvl="0" indent="-342900">
                <a:lnSpc>
                  <a:spcPct val="107000"/>
                </a:lnSpc>
                <a:spcBef>
                  <a:spcPts val="0"/>
                </a:spcBef>
                <a:spcAft>
                  <a:spcPts val="0"/>
                </a:spcAft>
                <a:buFont typeface="Symbol" panose="05050102010706020507" pitchFamily="18" charset="2"/>
                <a:buChar char=""/>
              </a:pPr>
              <a:r>
                <a:rPr lang="en-US" sz="1400" dirty="0">
                  <a:effectLst/>
                  <a:ea typeface="Times New Roman" panose="02020603050405020304" pitchFamily="18" charset="0"/>
                  <a:cs typeface="Times New Roman" panose="02020603050405020304" pitchFamily="18" charset="0"/>
                </a:rPr>
                <a:t>Coordinate with internal and external resources to meet identified needs</a:t>
              </a:r>
            </a:p>
            <a:p>
              <a:endParaRPr lang="en-US" sz="1400" dirty="0"/>
            </a:p>
          </p:txBody>
        </p:sp>
      </p:grpSp>
      <p:grpSp>
        <p:nvGrpSpPr>
          <p:cNvPr id="79" name="Group 78">
            <a:extLst>
              <a:ext uri="{FF2B5EF4-FFF2-40B4-BE49-F238E27FC236}">
                <a16:creationId xmlns:a16="http://schemas.microsoft.com/office/drawing/2014/main" id="{36B20121-DDCF-4F52-BAE4-E75D7B383E4E}"/>
              </a:ext>
            </a:extLst>
          </p:cNvPr>
          <p:cNvGrpSpPr/>
          <p:nvPr/>
        </p:nvGrpSpPr>
        <p:grpSpPr>
          <a:xfrm>
            <a:off x="521282" y="3208826"/>
            <a:ext cx="11010192" cy="2138345"/>
            <a:chOff x="521282" y="1684826"/>
            <a:chExt cx="11010192" cy="2138345"/>
          </a:xfrm>
        </p:grpSpPr>
        <p:sp>
          <p:nvSpPr>
            <p:cNvPr id="80" name="Rectangle 79">
              <a:extLst>
                <a:ext uri="{FF2B5EF4-FFF2-40B4-BE49-F238E27FC236}">
                  <a16:creationId xmlns:a16="http://schemas.microsoft.com/office/drawing/2014/main" id="{1A779A46-2F34-4853-BF6A-BC0620582A7B}"/>
                </a:ext>
              </a:extLst>
            </p:cNvPr>
            <p:cNvSpPr/>
            <p:nvPr/>
          </p:nvSpPr>
          <p:spPr>
            <a:xfrm>
              <a:off x="521282" y="1942728"/>
              <a:ext cx="11010192" cy="1460872"/>
            </a:xfrm>
            <a:prstGeom prst="rect">
              <a:avLst/>
            </a:prstGeom>
            <a:ln>
              <a:solidFill>
                <a:schemeClr val="accent1"/>
              </a:solidFill>
            </a:ln>
          </p:spPr>
          <p:style>
            <a:lnRef idx="2">
              <a:scrgbClr r="0" g="0" b="0"/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81" name="Freeform: Shape 80">
              <a:extLst>
                <a:ext uri="{FF2B5EF4-FFF2-40B4-BE49-F238E27FC236}">
                  <a16:creationId xmlns:a16="http://schemas.microsoft.com/office/drawing/2014/main" id="{13CD9BE2-4603-44E3-BDED-406C3DDAA748}"/>
                </a:ext>
              </a:extLst>
            </p:cNvPr>
            <p:cNvSpPr/>
            <p:nvPr/>
          </p:nvSpPr>
          <p:spPr>
            <a:xfrm>
              <a:off x="784982" y="1684826"/>
              <a:ext cx="5311017" cy="369332"/>
            </a:xfrm>
            <a:custGeom>
              <a:avLst/>
              <a:gdLst>
                <a:gd name="connsiteX0" fmla="*/ 0 w 3691826"/>
                <a:gd name="connsiteY0" fmla="*/ 142683 h 856080"/>
                <a:gd name="connsiteX1" fmla="*/ 142683 w 3691826"/>
                <a:gd name="connsiteY1" fmla="*/ 0 h 856080"/>
                <a:gd name="connsiteX2" fmla="*/ 3549143 w 3691826"/>
                <a:gd name="connsiteY2" fmla="*/ 0 h 856080"/>
                <a:gd name="connsiteX3" fmla="*/ 3691826 w 3691826"/>
                <a:gd name="connsiteY3" fmla="*/ 142683 h 856080"/>
                <a:gd name="connsiteX4" fmla="*/ 3691826 w 3691826"/>
                <a:gd name="connsiteY4" fmla="*/ 713397 h 856080"/>
                <a:gd name="connsiteX5" fmla="*/ 3549143 w 3691826"/>
                <a:gd name="connsiteY5" fmla="*/ 856080 h 856080"/>
                <a:gd name="connsiteX6" fmla="*/ 142683 w 3691826"/>
                <a:gd name="connsiteY6" fmla="*/ 856080 h 856080"/>
                <a:gd name="connsiteX7" fmla="*/ 0 w 3691826"/>
                <a:gd name="connsiteY7" fmla="*/ 713397 h 856080"/>
                <a:gd name="connsiteX8" fmla="*/ 0 w 3691826"/>
                <a:gd name="connsiteY8" fmla="*/ 142683 h 8560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691826" h="856080">
                  <a:moveTo>
                    <a:pt x="0" y="142683"/>
                  </a:moveTo>
                  <a:cubicBezTo>
                    <a:pt x="0" y="63881"/>
                    <a:pt x="63881" y="0"/>
                    <a:pt x="142683" y="0"/>
                  </a:cubicBezTo>
                  <a:lnTo>
                    <a:pt x="3549143" y="0"/>
                  </a:lnTo>
                  <a:cubicBezTo>
                    <a:pt x="3627945" y="0"/>
                    <a:pt x="3691826" y="63881"/>
                    <a:pt x="3691826" y="142683"/>
                  </a:cubicBezTo>
                  <a:lnTo>
                    <a:pt x="3691826" y="713397"/>
                  </a:lnTo>
                  <a:cubicBezTo>
                    <a:pt x="3691826" y="792199"/>
                    <a:pt x="3627945" y="856080"/>
                    <a:pt x="3549143" y="856080"/>
                  </a:cubicBezTo>
                  <a:lnTo>
                    <a:pt x="142683" y="856080"/>
                  </a:lnTo>
                  <a:cubicBezTo>
                    <a:pt x="63881" y="856080"/>
                    <a:pt x="0" y="792199"/>
                    <a:pt x="0" y="713397"/>
                  </a:cubicBezTo>
                  <a:lnTo>
                    <a:pt x="0" y="142683"/>
                  </a:lnTo>
                  <a:close/>
                </a:path>
              </a:pathLst>
            </a:custGeom>
            <a:solidFill>
              <a:schemeClr val="accent1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81332" tIns="41790" rIns="181332" bIns="41790" numCol="1" spcCol="1270" anchor="ctr" anchorCtr="0">
              <a:noAutofit/>
            </a:bodyPr>
            <a:lstStyle/>
            <a:p>
              <a:pPr marL="0" lvl="0" indent="0" algn="l" defTabSz="12890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2000" b="1" kern="1200" dirty="0">
                  <a:ea typeface="Tahoma" panose="020B0604030504040204" pitchFamily="34" charset="0"/>
                  <a:cs typeface="Tahoma" panose="020B0604030504040204" pitchFamily="34" charset="0"/>
                </a:rPr>
                <a:t>Geriatric Social Worker</a:t>
              </a:r>
            </a:p>
          </p:txBody>
        </p:sp>
        <p:sp>
          <p:nvSpPr>
            <p:cNvPr id="82" name="TextBox 81">
              <a:extLst>
                <a:ext uri="{FF2B5EF4-FFF2-40B4-BE49-F238E27FC236}">
                  <a16:creationId xmlns:a16="http://schemas.microsoft.com/office/drawing/2014/main" id="{99094AAA-E2DA-4E79-832F-D10357AD12E6}"/>
                </a:ext>
              </a:extLst>
            </p:cNvPr>
            <p:cNvSpPr txBox="1"/>
            <p:nvPr/>
          </p:nvSpPr>
          <p:spPr>
            <a:xfrm>
              <a:off x="784982" y="2127450"/>
              <a:ext cx="10645017" cy="1695721"/>
            </a:xfrm>
            <a:prstGeom prst="rect">
              <a:avLst/>
            </a:prstGeom>
            <a:noFill/>
          </p:spPr>
          <p:txBody>
            <a:bodyPr wrap="square" numCol="2" rtlCol="0">
              <a:spAutoFit/>
            </a:bodyPr>
            <a:lstStyle/>
            <a:p>
              <a:pPr marL="342900" marR="0" lvl="0" indent="-342900">
                <a:lnSpc>
                  <a:spcPct val="107000"/>
                </a:lnSpc>
                <a:spcBef>
                  <a:spcPts val="0"/>
                </a:spcBef>
                <a:spcAft>
                  <a:spcPts val="0"/>
                </a:spcAft>
                <a:buFont typeface="Symbol" panose="05050102010706020507" pitchFamily="18" charset="2"/>
                <a:buChar char=""/>
              </a:pPr>
              <a:r>
                <a:rPr lang="en-US" sz="1400" dirty="0">
                  <a:effectLst/>
                  <a:ea typeface="Times New Roman" panose="02020603050405020304" pitchFamily="18" charset="0"/>
                  <a:cs typeface="Times New Roman" panose="02020603050405020304" pitchFamily="18" charset="0"/>
                </a:rPr>
                <a:t>Assist with admissions  &amp; complete client assessments</a:t>
              </a:r>
            </a:p>
            <a:p>
              <a:pPr marL="342900" marR="0" lvl="0" indent="-342900">
                <a:lnSpc>
                  <a:spcPct val="107000"/>
                </a:lnSpc>
                <a:spcBef>
                  <a:spcPts val="0"/>
                </a:spcBef>
                <a:spcAft>
                  <a:spcPts val="0"/>
                </a:spcAft>
                <a:buFont typeface="Symbol" panose="05050102010706020507" pitchFamily="18" charset="2"/>
                <a:buChar char=""/>
              </a:pPr>
              <a:r>
                <a:rPr lang="en-US" sz="1400" dirty="0">
                  <a:effectLst/>
                  <a:ea typeface="Times New Roman" panose="02020603050405020304" pitchFamily="18" charset="0"/>
                  <a:cs typeface="Times New Roman" panose="02020603050405020304" pitchFamily="18" charset="0"/>
                </a:rPr>
                <a:t>Help the client and family transition to the new environment</a:t>
              </a:r>
            </a:p>
            <a:p>
              <a:pPr marL="342900" marR="0" lvl="0" indent="-342900">
                <a:lnSpc>
                  <a:spcPct val="107000"/>
                </a:lnSpc>
                <a:spcBef>
                  <a:spcPts val="0"/>
                </a:spcBef>
                <a:spcAft>
                  <a:spcPts val="0"/>
                </a:spcAft>
                <a:buFont typeface="Symbol" panose="05050102010706020507" pitchFamily="18" charset="2"/>
                <a:buChar char=""/>
              </a:pPr>
              <a:r>
                <a:rPr lang="en-US" sz="1400" dirty="0">
                  <a:effectLst/>
                  <a:ea typeface="Times New Roman" panose="02020603050405020304" pitchFamily="18" charset="0"/>
                  <a:cs typeface="Times New Roman" panose="02020603050405020304" pitchFamily="18" charset="0"/>
                </a:rPr>
                <a:t>Participate in the development of the individual’s care plan</a:t>
              </a:r>
            </a:p>
            <a:p>
              <a:pPr marL="342900" marR="0" lvl="0" indent="-342900">
                <a:lnSpc>
                  <a:spcPct val="107000"/>
                </a:lnSpc>
                <a:spcBef>
                  <a:spcPts val="0"/>
                </a:spcBef>
                <a:spcAft>
                  <a:spcPts val="0"/>
                </a:spcAft>
                <a:buFont typeface="Symbol" panose="05050102010706020507" pitchFamily="18" charset="2"/>
                <a:buChar char=""/>
              </a:pPr>
              <a:r>
                <a:rPr lang="en-US" sz="1400" dirty="0">
                  <a:effectLst/>
                  <a:ea typeface="Times New Roman" panose="02020603050405020304" pitchFamily="18" charset="0"/>
                  <a:cs typeface="Times New Roman" panose="02020603050405020304" pitchFamily="18" charset="0"/>
                </a:rPr>
                <a:t>Encourage client and family to participate in care planning conferences</a:t>
              </a:r>
            </a:p>
            <a:p>
              <a:pPr marL="342900" marR="0" lvl="0" indent="-342900">
                <a:lnSpc>
                  <a:spcPct val="107000"/>
                </a:lnSpc>
                <a:spcBef>
                  <a:spcPts val="0"/>
                </a:spcBef>
                <a:spcAft>
                  <a:spcPts val="0"/>
                </a:spcAft>
                <a:buFont typeface="Symbol" panose="05050102010706020507" pitchFamily="18" charset="2"/>
                <a:buChar char=""/>
              </a:pPr>
              <a:endParaRPr lang="en-US" sz="1400" dirty="0"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marL="342900" marR="0" lvl="0" indent="-342900">
                <a:lnSpc>
                  <a:spcPct val="107000"/>
                </a:lnSpc>
                <a:spcBef>
                  <a:spcPts val="0"/>
                </a:spcBef>
                <a:spcAft>
                  <a:spcPts val="0"/>
                </a:spcAft>
                <a:buFont typeface="Symbol" panose="05050102010706020507" pitchFamily="18" charset="2"/>
                <a:buChar char=""/>
              </a:pPr>
              <a:endParaRPr lang="en-US" sz="14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marL="342900" marR="0" lvl="0" indent="-342900">
                <a:lnSpc>
                  <a:spcPct val="107000"/>
                </a:lnSpc>
                <a:spcBef>
                  <a:spcPts val="0"/>
                </a:spcBef>
                <a:spcAft>
                  <a:spcPts val="0"/>
                </a:spcAft>
                <a:buFont typeface="Symbol" panose="05050102010706020507" pitchFamily="18" charset="2"/>
                <a:buChar char=""/>
              </a:pPr>
              <a:r>
                <a:rPr lang="en-US" sz="1400" dirty="0">
                  <a:effectLst/>
                  <a:ea typeface="Times New Roman" panose="02020603050405020304" pitchFamily="18" charset="0"/>
                  <a:cs typeface="Times New Roman" panose="02020603050405020304" pitchFamily="18" charset="0"/>
                </a:rPr>
                <a:t>Complete mandatory documentation </a:t>
              </a:r>
            </a:p>
            <a:p>
              <a:pPr marL="342900" marR="0" lvl="0" indent="-342900">
                <a:lnSpc>
                  <a:spcPct val="107000"/>
                </a:lnSpc>
                <a:spcBef>
                  <a:spcPts val="0"/>
                </a:spcBef>
                <a:spcAft>
                  <a:spcPts val="0"/>
                </a:spcAft>
                <a:buFont typeface="Symbol" panose="05050102010706020507" pitchFamily="18" charset="2"/>
                <a:buChar char=""/>
              </a:pPr>
              <a:r>
                <a:rPr lang="en-US" sz="1400" dirty="0">
                  <a:effectLst/>
                  <a:ea typeface="Times New Roman" panose="02020603050405020304" pitchFamily="18" charset="0"/>
                  <a:cs typeface="Times New Roman" panose="02020603050405020304" pitchFamily="18" charset="0"/>
                </a:rPr>
                <a:t>Maintain regular and ongoing contact and relationship with client and client’s family</a:t>
              </a:r>
            </a:p>
            <a:p>
              <a:pPr marL="342900" marR="0" lvl="0" indent="-342900">
                <a:lnSpc>
                  <a:spcPct val="107000"/>
                </a:lnSpc>
                <a:spcBef>
                  <a:spcPts val="0"/>
                </a:spcBef>
                <a:spcAft>
                  <a:spcPts val="0"/>
                </a:spcAft>
                <a:buFont typeface="Symbol" panose="05050102010706020507" pitchFamily="18" charset="2"/>
                <a:buChar char=""/>
              </a:pPr>
              <a:r>
                <a:rPr lang="en-US" sz="1400" dirty="0">
                  <a:effectLst/>
                  <a:ea typeface="Times New Roman" panose="02020603050405020304" pitchFamily="18" charset="0"/>
                  <a:cs typeface="Times New Roman" panose="02020603050405020304" pitchFamily="18" charset="0"/>
                </a:rPr>
                <a:t>Facilitate resources that meet client needs</a:t>
              </a:r>
            </a:p>
            <a:p>
              <a:pPr marL="342900" marR="0" lvl="0" indent="-342900">
                <a:lnSpc>
                  <a:spcPct val="107000"/>
                </a:lnSpc>
                <a:spcBef>
                  <a:spcPts val="0"/>
                </a:spcBef>
                <a:spcAft>
                  <a:spcPts val="0"/>
                </a:spcAft>
                <a:buFont typeface="Symbol" panose="05050102010706020507" pitchFamily="18" charset="2"/>
                <a:buChar char=""/>
              </a:pPr>
              <a:r>
                <a:rPr lang="en-US" sz="1400" dirty="0">
                  <a:effectLst/>
                  <a:ea typeface="Times New Roman" panose="02020603050405020304" pitchFamily="18" charset="0"/>
                  <a:cs typeface="Times New Roman" panose="02020603050405020304" pitchFamily="18" charset="0"/>
                </a:rPr>
                <a:t>Coordinate discharges and transfers for client</a:t>
              </a:r>
            </a:p>
            <a:p>
              <a:endParaRPr lang="en-US" sz="1400" dirty="0"/>
            </a:p>
          </p:txBody>
        </p:sp>
      </p:grpSp>
      <p:grpSp>
        <p:nvGrpSpPr>
          <p:cNvPr id="83" name="Group 82">
            <a:extLst>
              <a:ext uri="{FF2B5EF4-FFF2-40B4-BE49-F238E27FC236}">
                <a16:creationId xmlns:a16="http://schemas.microsoft.com/office/drawing/2014/main" id="{75282D31-AB12-441F-8D52-48166A0AA2A1}"/>
              </a:ext>
            </a:extLst>
          </p:cNvPr>
          <p:cNvGrpSpPr/>
          <p:nvPr/>
        </p:nvGrpSpPr>
        <p:grpSpPr>
          <a:xfrm>
            <a:off x="521282" y="5024926"/>
            <a:ext cx="11010192" cy="1918028"/>
            <a:chOff x="521282" y="1684826"/>
            <a:chExt cx="11010192" cy="1918028"/>
          </a:xfrm>
        </p:grpSpPr>
        <p:sp>
          <p:nvSpPr>
            <p:cNvPr id="84" name="Rectangle 83">
              <a:extLst>
                <a:ext uri="{FF2B5EF4-FFF2-40B4-BE49-F238E27FC236}">
                  <a16:creationId xmlns:a16="http://schemas.microsoft.com/office/drawing/2014/main" id="{965FFA46-7F5C-4F39-B265-FA4A851B642C}"/>
                </a:ext>
              </a:extLst>
            </p:cNvPr>
            <p:cNvSpPr/>
            <p:nvPr/>
          </p:nvSpPr>
          <p:spPr>
            <a:xfrm>
              <a:off x="521282" y="1942728"/>
              <a:ext cx="11010192" cy="1460872"/>
            </a:xfrm>
            <a:prstGeom prst="rect">
              <a:avLst/>
            </a:prstGeom>
            <a:ln>
              <a:solidFill>
                <a:schemeClr val="tx2"/>
              </a:solidFill>
            </a:ln>
          </p:spPr>
          <p:style>
            <a:lnRef idx="2">
              <a:scrgbClr r="0" g="0" b="0"/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85" name="Freeform: Shape 84">
              <a:extLst>
                <a:ext uri="{FF2B5EF4-FFF2-40B4-BE49-F238E27FC236}">
                  <a16:creationId xmlns:a16="http://schemas.microsoft.com/office/drawing/2014/main" id="{3A39101D-73D0-4D29-A68F-CF68679669A9}"/>
                </a:ext>
              </a:extLst>
            </p:cNvPr>
            <p:cNvSpPr/>
            <p:nvPr/>
          </p:nvSpPr>
          <p:spPr>
            <a:xfrm>
              <a:off x="784982" y="1684826"/>
              <a:ext cx="5311017" cy="369332"/>
            </a:xfrm>
            <a:custGeom>
              <a:avLst/>
              <a:gdLst>
                <a:gd name="connsiteX0" fmla="*/ 0 w 3691826"/>
                <a:gd name="connsiteY0" fmla="*/ 142683 h 856080"/>
                <a:gd name="connsiteX1" fmla="*/ 142683 w 3691826"/>
                <a:gd name="connsiteY1" fmla="*/ 0 h 856080"/>
                <a:gd name="connsiteX2" fmla="*/ 3549143 w 3691826"/>
                <a:gd name="connsiteY2" fmla="*/ 0 h 856080"/>
                <a:gd name="connsiteX3" fmla="*/ 3691826 w 3691826"/>
                <a:gd name="connsiteY3" fmla="*/ 142683 h 856080"/>
                <a:gd name="connsiteX4" fmla="*/ 3691826 w 3691826"/>
                <a:gd name="connsiteY4" fmla="*/ 713397 h 856080"/>
                <a:gd name="connsiteX5" fmla="*/ 3549143 w 3691826"/>
                <a:gd name="connsiteY5" fmla="*/ 856080 h 856080"/>
                <a:gd name="connsiteX6" fmla="*/ 142683 w 3691826"/>
                <a:gd name="connsiteY6" fmla="*/ 856080 h 856080"/>
                <a:gd name="connsiteX7" fmla="*/ 0 w 3691826"/>
                <a:gd name="connsiteY7" fmla="*/ 713397 h 856080"/>
                <a:gd name="connsiteX8" fmla="*/ 0 w 3691826"/>
                <a:gd name="connsiteY8" fmla="*/ 142683 h 8560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691826" h="856080">
                  <a:moveTo>
                    <a:pt x="0" y="142683"/>
                  </a:moveTo>
                  <a:cubicBezTo>
                    <a:pt x="0" y="63881"/>
                    <a:pt x="63881" y="0"/>
                    <a:pt x="142683" y="0"/>
                  </a:cubicBezTo>
                  <a:lnTo>
                    <a:pt x="3549143" y="0"/>
                  </a:lnTo>
                  <a:cubicBezTo>
                    <a:pt x="3627945" y="0"/>
                    <a:pt x="3691826" y="63881"/>
                    <a:pt x="3691826" y="142683"/>
                  </a:cubicBezTo>
                  <a:lnTo>
                    <a:pt x="3691826" y="713397"/>
                  </a:lnTo>
                  <a:cubicBezTo>
                    <a:pt x="3691826" y="792199"/>
                    <a:pt x="3627945" y="856080"/>
                    <a:pt x="3549143" y="856080"/>
                  </a:cubicBezTo>
                  <a:lnTo>
                    <a:pt x="142683" y="856080"/>
                  </a:lnTo>
                  <a:cubicBezTo>
                    <a:pt x="63881" y="856080"/>
                    <a:pt x="0" y="792199"/>
                    <a:pt x="0" y="713397"/>
                  </a:cubicBezTo>
                  <a:lnTo>
                    <a:pt x="0" y="142683"/>
                  </a:lnTo>
                  <a:close/>
                </a:path>
              </a:pathLst>
            </a:custGeom>
            <a:solidFill>
              <a:schemeClr val="tx2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81332" tIns="41790" rIns="181332" bIns="41790" numCol="1" spcCol="1270" anchor="ctr" anchorCtr="0">
              <a:noAutofit/>
            </a:bodyPr>
            <a:lstStyle/>
            <a:p>
              <a:pPr marL="0" lvl="0" indent="0" algn="l" defTabSz="12890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2000" b="1" kern="1200" dirty="0">
                  <a:ea typeface="Tahoma" panose="020B0604030504040204" pitchFamily="34" charset="0"/>
                  <a:cs typeface="Tahoma" panose="020B0604030504040204" pitchFamily="34" charset="0"/>
                </a:rPr>
                <a:t>School Social Worker</a:t>
              </a:r>
            </a:p>
          </p:txBody>
        </p:sp>
        <p:sp>
          <p:nvSpPr>
            <p:cNvPr id="86" name="TextBox 85">
              <a:extLst>
                <a:ext uri="{FF2B5EF4-FFF2-40B4-BE49-F238E27FC236}">
                  <a16:creationId xmlns:a16="http://schemas.microsoft.com/office/drawing/2014/main" id="{0E8E0BEC-4A23-4101-8939-6CA1996B9B85}"/>
                </a:ext>
              </a:extLst>
            </p:cNvPr>
            <p:cNvSpPr txBox="1"/>
            <p:nvPr/>
          </p:nvSpPr>
          <p:spPr>
            <a:xfrm>
              <a:off x="784982" y="2127450"/>
              <a:ext cx="10645017" cy="1475404"/>
            </a:xfrm>
            <a:prstGeom prst="rect">
              <a:avLst/>
            </a:prstGeom>
            <a:noFill/>
          </p:spPr>
          <p:txBody>
            <a:bodyPr wrap="square" numCol="2" rtlCol="0">
              <a:spAutoFit/>
            </a:bodyPr>
            <a:lstStyle/>
            <a:p>
              <a:pPr marL="342900" marR="0" lvl="0" indent="-342900">
                <a:lnSpc>
                  <a:spcPct val="107000"/>
                </a:lnSpc>
                <a:spcBef>
                  <a:spcPts val="0"/>
                </a:spcBef>
                <a:spcAft>
                  <a:spcPts val="0"/>
                </a:spcAft>
                <a:buFont typeface="Symbol" panose="05050102010706020507" pitchFamily="18" charset="2"/>
                <a:buChar char=""/>
              </a:pPr>
              <a:r>
                <a:rPr lang="en-US" sz="1400" dirty="0">
                  <a:effectLst/>
                  <a:ea typeface="Times New Roman" panose="02020603050405020304" pitchFamily="18" charset="0"/>
                  <a:cs typeface="Times New Roman" panose="02020603050405020304" pitchFamily="18" charset="0"/>
                </a:rPr>
                <a:t>Provide mental health counseling services in both individual and group formats</a:t>
              </a:r>
            </a:p>
            <a:p>
              <a:pPr marL="342900" marR="0" lvl="0" indent="-342900">
                <a:lnSpc>
                  <a:spcPct val="107000"/>
                </a:lnSpc>
                <a:spcBef>
                  <a:spcPts val="0"/>
                </a:spcBef>
                <a:spcAft>
                  <a:spcPts val="0"/>
                </a:spcAft>
                <a:buFont typeface="Symbol" panose="05050102010706020507" pitchFamily="18" charset="2"/>
                <a:buChar char=""/>
              </a:pPr>
              <a:r>
                <a:rPr lang="en-US" sz="1400" dirty="0">
                  <a:effectLst/>
                  <a:ea typeface="Times New Roman" panose="02020603050405020304" pitchFamily="18" charset="0"/>
                  <a:cs typeface="Times New Roman" panose="02020603050405020304" pitchFamily="18" charset="0"/>
                </a:rPr>
                <a:t>Conduct educationally related mental health assessments</a:t>
              </a:r>
            </a:p>
            <a:p>
              <a:pPr marL="342900" marR="0" lvl="0" indent="-342900">
                <a:lnSpc>
                  <a:spcPct val="107000"/>
                </a:lnSpc>
                <a:spcBef>
                  <a:spcPts val="0"/>
                </a:spcBef>
                <a:spcAft>
                  <a:spcPts val="0"/>
                </a:spcAft>
                <a:buFont typeface="Symbol" panose="05050102010706020507" pitchFamily="18" charset="2"/>
                <a:buChar char=""/>
              </a:pPr>
              <a:r>
                <a:rPr lang="en-US" sz="1400" dirty="0">
                  <a:effectLst/>
                  <a:ea typeface="Times New Roman" panose="02020603050405020304" pitchFamily="18" charset="0"/>
                  <a:cs typeface="Times New Roman" panose="02020603050405020304" pitchFamily="18" charset="0"/>
                </a:rPr>
                <a:t>Complete progress monitoring documentation and progress reports</a:t>
              </a:r>
            </a:p>
            <a:p>
              <a:pPr marL="342900" marR="0" lvl="0" indent="-342900">
                <a:lnSpc>
                  <a:spcPct val="107000"/>
                </a:lnSpc>
                <a:spcBef>
                  <a:spcPts val="0"/>
                </a:spcBef>
                <a:spcAft>
                  <a:spcPts val="0"/>
                </a:spcAft>
                <a:buFont typeface="Symbol" panose="05050102010706020507" pitchFamily="18" charset="2"/>
                <a:buChar char=""/>
              </a:pPr>
              <a:endParaRPr lang="en-US" sz="14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marL="342900" marR="0" lvl="0" indent="-342900">
                <a:lnSpc>
                  <a:spcPct val="107000"/>
                </a:lnSpc>
                <a:spcBef>
                  <a:spcPts val="0"/>
                </a:spcBef>
                <a:spcAft>
                  <a:spcPts val="0"/>
                </a:spcAft>
                <a:buFont typeface="Symbol" panose="05050102010706020507" pitchFamily="18" charset="2"/>
                <a:buChar char=""/>
              </a:pPr>
              <a:r>
                <a:rPr lang="en-US" sz="1400" dirty="0">
                  <a:effectLst/>
                  <a:ea typeface="Times New Roman" panose="02020603050405020304" pitchFamily="18" charset="0"/>
                  <a:cs typeface="Times New Roman" panose="02020603050405020304" pitchFamily="18" charset="0"/>
                </a:rPr>
                <a:t>Provide behavior interventions as part of a school-based team</a:t>
              </a:r>
            </a:p>
            <a:p>
              <a:pPr marL="342900" marR="0" lvl="0" indent="-342900">
                <a:lnSpc>
                  <a:spcPct val="107000"/>
                </a:lnSpc>
                <a:spcBef>
                  <a:spcPts val="0"/>
                </a:spcBef>
                <a:spcAft>
                  <a:spcPts val="0"/>
                </a:spcAft>
                <a:buFont typeface="Symbol" panose="05050102010706020507" pitchFamily="18" charset="2"/>
                <a:buChar char=""/>
              </a:pPr>
              <a:r>
                <a:rPr lang="en-US" sz="1400" dirty="0">
                  <a:effectLst/>
                  <a:ea typeface="Times New Roman" panose="02020603050405020304" pitchFamily="18" charset="0"/>
                  <a:cs typeface="Times New Roman" panose="02020603050405020304" pitchFamily="18" charset="0"/>
                </a:rPr>
                <a:t>Consult with parents and team members</a:t>
              </a:r>
            </a:p>
            <a:p>
              <a:pPr marL="342900" marR="0" lvl="0" indent="-342900">
                <a:lnSpc>
                  <a:spcPct val="107000"/>
                </a:lnSpc>
                <a:spcBef>
                  <a:spcPts val="0"/>
                </a:spcBef>
                <a:spcAft>
                  <a:spcPts val="0"/>
                </a:spcAft>
                <a:buFont typeface="Symbol" panose="05050102010706020507" pitchFamily="18" charset="2"/>
                <a:buChar char=""/>
              </a:pPr>
              <a:r>
                <a:rPr lang="en-US" sz="1400" dirty="0">
                  <a:effectLst/>
                  <a:ea typeface="Times New Roman" panose="02020603050405020304" pitchFamily="18" charset="0"/>
                  <a:cs typeface="Times New Roman" panose="02020603050405020304" pitchFamily="18" charset="0"/>
                </a:rPr>
                <a:t>Serve as an IEP (individualized education program) team member</a:t>
              </a:r>
            </a:p>
            <a:p>
              <a:pPr marL="342900" marR="0" lvl="0" indent="-342900">
                <a:lnSpc>
                  <a:spcPct val="107000"/>
                </a:lnSpc>
                <a:spcBef>
                  <a:spcPts val="0"/>
                </a:spcBef>
                <a:spcAft>
                  <a:spcPts val="0"/>
                </a:spcAft>
                <a:buFont typeface="Symbol" panose="05050102010706020507" pitchFamily="18" charset="2"/>
                <a:buChar char=""/>
              </a:pPr>
              <a:r>
                <a:rPr lang="en-US" sz="1400" dirty="0">
                  <a:effectLst/>
                  <a:ea typeface="Times New Roman" panose="02020603050405020304" pitchFamily="18" charset="0"/>
                  <a:cs typeface="Times New Roman" panose="02020603050405020304" pitchFamily="18" charset="0"/>
                </a:rPr>
                <a:t>Advocate for students to get the assistance they need</a:t>
              </a:r>
            </a:p>
            <a:p>
              <a:endParaRPr lang="en-US" sz="1400" dirty="0"/>
            </a:p>
          </p:txBody>
        </p:sp>
      </p:grpSp>
    </p:spTree>
    <p:extLst>
      <p:ext uri="{BB962C8B-B14F-4D97-AF65-F5344CB8AC3E}">
        <p14:creationId xmlns:p14="http://schemas.microsoft.com/office/powerpoint/2010/main" val="243643326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AGS Change Framework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37D0D3"/>
      </a:accent1>
      <a:accent2>
        <a:srgbClr val="CF7FCB"/>
      </a:accent2>
      <a:accent3>
        <a:srgbClr val="23EA79"/>
      </a:accent3>
      <a:accent4>
        <a:srgbClr val="46B2F9"/>
      </a:accent4>
      <a:accent5>
        <a:srgbClr val="FF8190"/>
      </a:accent5>
      <a:accent6>
        <a:srgbClr val="FFC000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844</TotalTime>
  <Words>602</Words>
  <Application>Microsoft Office PowerPoint</Application>
  <PresentationFormat>Widescreen</PresentationFormat>
  <Paragraphs>78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10" baseType="lpstr">
      <vt:lpstr>Arial</vt:lpstr>
      <vt:lpstr>Calibri</vt:lpstr>
      <vt:lpstr>Calibri Light</vt:lpstr>
      <vt:lpstr>Symbol</vt:lpstr>
      <vt:lpstr>Tahoma</vt:lpstr>
      <vt:lpstr>Office Theme</vt:lpstr>
      <vt:lpstr>PowerPoint Presentation</vt:lpstr>
      <vt:lpstr>General Social Worker Roles &amp; Responsibilities</vt:lpstr>
      <vt:lpstr>Specific Social Worker Roles &amp; Responsibilities</vt:lpstr>
      <vt:lpstr>Specific Social Worker Roles &amp; Responsibilities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Francesca Crolley</dc:creator>
  <cp:lastModifiedBy>Francesca Crolley</cp:lastModifiedBy>
  <cp:revision>18</cp:revision>
  <dcterms:created xsi:type="dcterms:W3CDTF">2020-06-29T22:04:37Z</dcterms:created>
  <dcterms:modified xsi:type="dcterms:W3CDTF">2022-12-19T12:45:06Z</dcterms:modified>
</cp:coreProperties>
</file>