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95" r:id="rId3"/>
    <p:sldId id="394" r:id="rId4"/>
    <p:sldId id="398" r:id="rId5"/>
    <p:sldId id="3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F5703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779B-D289-4166-9176-50B6D4C2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D7BB-2BFF-4FA6-BEAB-5582918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F9B6-1262-49E2-885B-60418E51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F4F-C145-4FD1-8386-A612EB5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2CB1-F18B-44A7-9489-F488D946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CE44-CCDA-4D43-97FD-9A75419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A166-E7B1-4771-AAC0-82975DD2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BCC9-7A4B-45F4-8C8B-136A8481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FE64-8267-43D6-B84C-BE4D847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C2F-AB52-42C9-8A9B-DEF1961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1658-F78C-4372-BB8E-7EB5DB16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6626-85B2-41AB-AAF5-EC620842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BCA0-C3AC-4D05-845C-51C24CF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F03E-CFDC-4F95-A32D-9A25273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40C0-45B7-4F99-80B2-4F5EA0A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E9C-CBDE-499F-A15D-AF5FD8F1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005C-0C8C-4B55-A0EB-F115CD50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4A0-5F35-490E-B997-4590811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E9C-99A5-4746-86C6-47B6ED56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9045-C7AA-4C65-A4D0-9E46EB5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2588B-BDAD-7C19-874F-A6FCE698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20" y="6467714"/>
            <a:ext cx="1719695" cy="2552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13A675-C44B-E23C-C751-B6D8C76EA82F}"/>
              </a:ext>
            </a:extLst>
          </p:cNvPr>
          <p:cNvSpPr/>
          <p:nvPr userDrawn="1"/>
        </p:nvSpPr>
        <p:spPr>
          <a:xfrm>
            <a:off x="9143999" y="6441443"/>
            <a:ext cx="2681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Socialworkportal.com</a:t>
            </a:r>
          </a:p>
        </p:txBody>
      </p:sp>
    </p:spTree>
    <p:extLst>
      <p:ext uri="{BB962C8B-B14F-4D97-AF65-F5344CB8AC3E}">
        <p14:creationId xmlns:p14="http://schemas.microsoft.com/office/powerpoint/2010/main" val="23835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5F4-F555-42A8-A367-7A9F3EC4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46C9-1D5C-4605-8691-40802F6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32B2-D404-420C-B609-145252D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B2-BE2F-44FA-BF90-C025E3B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33F3-43B8-4F26-9C18-03B7435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5BF-1454-4DB5-A1AB-D1A58F23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DCD-2ECE-45EF-8330-31CF8B9B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2E43-F4CA-44B4-A328-7B52907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0882-44EB-46BF-BB8E-391EBA4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A10A2-3CE4-447D-AE01-7DBCCD81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63111-1A39-4FC5-8CB9-840F7CF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CEE-6773-4897-B10F-11D76DC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820-D00A-47C4-990D-DE1FCDA0B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19E-FB94-45FC-B105-53C01A2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5740-393C-457A-855C-E95D50C94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9ADBA-C736-4EE6-817D-1FCB02C2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67C5-FED1-4A86-A387-2956DC4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678D-69B9-4254-A601-C843571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F694-AF9D-4A13-97DA-3CFAC5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7F-A28E-4B87-89F8-AEC66CCB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4BC65-6ECB-493A-87A7-06004AE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5BE0-3D4C-47E0-A653-EC12A08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9863-D494-4A7F-81A9-9F50BA5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10E3D-2048-40B5-8712-E2CDFCA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6AFA6-4941-41FD-AFE2-11CA9091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6805-09D2-4843-8765-EB0FC206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AC9-012E-4CB6-B048-7C49382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778E-C020-4FA0-BFE9-3A0BEDB8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3C36-651D-46F5-968C-45AAF43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23C3-1202-4BE4-A6BF-C727B5A8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5C91-336E-47F4-929A-FDEEBBE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1966-E303-4590-8121-A1861CD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2F2-3873-4E6C-BA40-6F005950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AC2C5-97B1-4BCA-99F2-439677799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50C36-978E-4CB3-B014-BBF0CA8D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EF05-40A5-43F3-9639-9A5FB96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DCE-114C-4E19-8F94-5F6E02C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C2E-D280-4508-894C-E94E16E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7BBA-344B-4C37-958F-91066A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C83D-627B-4989-9346-B0C34CC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D69-6A8F-4FEE-94E3-3A72F58A6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B3A5-D76D-4C02-B09A-709371853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DB08-C9E2-4763-B9E8-A8A94E91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488"/>
          <a:stretch/>
        </p:blipFill>
        <p:spPr>
          <a:xfrm>
            <a:off x="606719" y="-2"/>
            <a:ext cx="1158528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7BDF5D-4D3B-462D-9670-485EAF16E9F1}"/>
              </a:ext>
            </a:extLst>
          </p:cNvPr>
          <p:cNvSpPr/>
          <p:nvPr/>
        </p:nvSpPr>
        <p:spPr>
          <a:xfrm>
            <a:off x="603670" y="-2"/>
            <a:ext cx="4816229" cy="6858000"/>
          </a:xfrm>
          <a:prstGeom prst="rect">
            <a:avLst/>
          </a:prstGeom>
          <a:solidFill>
            <a:srgbClr val="6B6A6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98DE7-E852-CF01-8E34-D60BD3102438}"/>
              </a:ext>
            </a:extLst>
          </p:cNvPr>
          <p:cNvSpPr/>
          <p:nvPr/>
        </p:nvSpPr>
        <p:spPr>
          <a:xfrm>
            <a:off x="-9951" y="0"/>
            <a:ext cx="625344" cy="32339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5AA12-56DB-59CE-88DF-4E508B8AF6D2}"/>
              </a:ext>
            </a:extLst>
          </p:cNvPr>
          <p:cNvSpPr/>
          <p:nvPr/>
        </p:nvSpPr>
        <p:spPr>
          <a:xfrm>
            <a:off x="605441" y="0"/>
            <a:ext cx="482441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CDE868F-7AAF-C108-7C31-D5EE80E9C96B}"/>
              </a:ext>
            </a:extLst>
          </p:cNvPr>
          <p:cNvSpPr txBox="1">
            <a:spLocks/>
          </p:cNvSpPr>
          <p:nvPr/>
        </p:nvSpPr>
        <p:spPr>
          <a:xfrm>
            <a:off x="982338" y="-29392"/>
            <a:ext cx="4396569" cy="31008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n-lt"/>
              </a:rPr>
              <a:t>Methods of Evaluation in Social Work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B9A39E-42E1-1AEC-B170-95A6AFB1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11" y="5814582"/>
            <a:ext cx="3594896" cy="46782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0ABA1CE4-E96B-4CBF-0FFF-6307CADF4CEF}"/>
              </a:ext>
            </a:extLst>
          </p:cNvPr>
          <p:cNvSpPr txBox="1">
            <a:spLocks/>
          </p:cNvSpPr>
          <p:nvPr/>
        </p:nvSpPr>
        <p:spPr>
          <a:xfrm>
            <a:off x="943446" y="2407915"/>
            <a:ext cx="4107408" cy="2831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 any time with questions at: Socialworkportal.com/contact-us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Levels &amp; Methods of Social Work Evaluation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3" y="1045502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 work evaluation is important for improving social work care plans and programs to optimize outcomes.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DBD50-9203-4582-93FA-FA8B79570809}"/>
              </a:ext>
            </a:extLst>
          </p:cNvPr>
          <p:cNvGrpSpPr/>
          <p:nvPr/>
        </p:nvGrpSpPr>
        <p:grpSpPr>
          <a:xfrm>
            <a:off x="609599" y="1978609"/>
            <a:ext cx="5168318" cy="1435512"/>
            <a:chOff x="521282" y="1621469"/>
            <a:chExt cx="5168318" cy="14355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AE99-CCE9-4E7E-8AAE-6025A7BD43EC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18A39-BF34-446A-A149-01E15476671A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ea typeface="Tahoma" panose="020B0604030504040204" pitchFamily="34" charset="0"/>
                  <a:cs typeface="Tahoma" panose="020B0604030504040204" pitchFamily="34" charset="0"/>
                </a:rPr>
                <a:t>Client Evaluation</a:t>
              </a:r>
              <a:endParaRPr lang="en-US" sz="2000" b="1" kern="12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5CC0-AC71-43C2-89BE-571B2A97A497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90050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Psychosocial Evaluation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Client Self-Evaluation </a:t>
              </a:r>
            </a:p>
            <a:p>
              <a:endParaRPr lang="en-US" sz="1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913417-9D2D-4E32-98DD-4A5B7335BF99}"/>
              </a:ext>
            </a:extLst>
          </p:cNvPr>
          <p:cNvGrpSpPr/>
          <p:nvPr/>
        </p:nvGrpSpPr>
        <p:grpSpPr>
          <a:xfrm>
            <a:off x="6363158" y="1975252"/>
            <a:ext cx="5168318" cy="2227156"/>
            <a:chOff x="521282" y="1621469"/>
            <a:chExt cx="5168318" cy="222715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57A647-BCFF-40EC-B9A8-EEB3C6380CA1}"/>
                </a:ext>
              </a:extLst>
            </p:cNvPr>
            <p:cNvSpPr/>
            <p:nvPr/>
          </p:nvSpPr>
          <p:spPr>
            <a:xfrm>
              <a:off x="521282" y="1942729"/>
              <a:ext cx="5168318" cy="1905896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8A69ABD-8AEF-42F2-9A76-D3B2C0EB1BC1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Social Work Program Evaluation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63AD1A-7064-44E4-9C89-16914C135B88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156100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Formative Evaluation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Process/Implementation Evaluation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Outcome/Effectiveness Evaluation 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Impact Evaluation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Summative Evaluation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B32470-1D9C-46E4-AD85-40CF5F8A23F7}"/>
              </a:ext>
            </a:extLst>
          </p:cNvPr>
          <p:cNvGrpSpPr/>
          <p:nvPr/>
        </p:nvGrpSpPr>
        <p:grpSpPr>
          <a:xfrm>
            <a:off x="609599" y="3991463"/>
            <a:ext cx="5168318" cy="1625242"/>
            <a:chOff x="521282" y="1621469"/>
            <a:chExt cx="5168318" cy="162524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1923C98-A5C4-45FF-A34E-99D186154387}"/>
                </a:ext>
              </a:extLst>
            </p:cNvPr>
            <p:cNvSpPr/>
            <p:nvPr/>
          </p:nvSpPr>
          <p:spPr>
            <a:xfrm>
              <a:off x="521282" y="1942728"/>
              <a:ext cx="5168318" cy="130398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FF11262-741C-4868-B3ED-1B5E9F93DE93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Social Worker Practice Evaluation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9D85AF-30CD-4A6F-B373-0EEAB5B6BB92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96827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Client Feedback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Outcome Evaluation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Goal Attainment Scaling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0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Goal Attainment Scaling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1130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Goal attainment scaling (GAS) can be used for both social worker and client evaluations, just depending upon the types of goals that are set. GAS was first developed by Thomas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Kiresuk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Robert Sherman to help standardize evaluation models surrounding mental illness and treatment.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282D31-AB12-441F-8D52-48166A0AA2A1}"/>
              </a:ext>
            </a:extLst>
          </p:cNvPr>
          <p:cNvGrpSpPr/>
          <p:nvPr/>
        </p:nvGrpSpPr>
        <p:grpSpPr>
          <a:xfrm>
            <a:off x="521284" y="1829263"/>
            <a:ext cx="11010192" cy="4462354"/>
            <a:chOff x="521284" y="2051575"/>
            <a:chExt cx="11010192" cy="135369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5FFA46-7F5C-4F39-B265-FA4A851B642C}"/>
                </a:ext>
              </a:extLst>
            </p:cNvPr>
            <p:cNvSpPr/>
            <p:nvPr/>
          </p:nvSpPr>
          <p:spPr>
            <a:xfrm>
              <a:off x="521284" y="2051575"/>
              <a:ext cx="11010192" cy="135369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8E0BEC-4A23-4101-8939-6CA1996B9B85}"/>
                </a:ext>
              </a:extLst>
            </p:cNvPr>
            <p:cNvSpPr txBox="1"/>
            <p:nvPr/>
          </p:nvSpPr>
          <p:spPr>
            <a:xfrm>
              <a:off x="687820" y="2111769"/>
              <a:ext cx="10645017" cy="12621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This is one of the social work evaluation tools that can seem complicated to use at first, but it’s basically putting goals into a numerical scoring format that can help you compare progress over time.</a:t>
              </a: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The format to use for this evaluation process in social work is as follows: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Create a list of goals 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Use a 5-point scoring system for each goal:</a:t>
              </a:r>
            </a:p>
            <a:p>
              <a:pPr marL="742950" lvl="1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(+2) – Much more than expected</a:t>
              </a:r>
            </a:p>
            <a:p>
              <a:pPr marL="742950" lvl="1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(+1) – Somewhat more than expected</a:t>
              </a:r>
            </a:p>
            <a:p>
              <a:pPr marL="742950" lvl="1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(0) – Achieved goal at expected level</a:t>
              </a:r>
            </a:p>
            <a:p>
              <a:pPr marL="742950" lvl="1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(-1) – Somewhat less than expected</a:t>
              </a:r>
            </a:p>
            <a:p>
              <a:pPr marL="742950" lvl="1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(-2) – Much less than expected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The overall score is calculated by adding up each goal’s score</a:t>
              </a:r>
            </a:p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Social workers can adjust the numbers higher for more impactful goals</a:t>
              </a: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43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538912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Goal Attainment Scaling Social Worker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870F81-1D67-43F9-93B7-F25E48B4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27248"/>
              </p:ext>
            </p:extLst>
          </p:nvPr>
        </p:nvGraphicFramePr>
        <p:xfrm>
          <a:off x="740799" y="1856592"/>
          <a:ext cx="10683106" cy="381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6158">
                  <a:extLst>
                    <a:ext uri="{9D8B030D-6E8A-4147-A177-3AD203B41FA5}">
                      <a16:colId xmlns:a16="http://schemas.microsoft.com/office/drawing/2014/main" val="407447399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2005315399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2291452182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1311717364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2272139835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3210132662"/>
                    </a:ext>
                  </a:extLst>
                </a:gridCol>
                <a:gridCol w="1526158">
                  <a:extLst>
                    <a:ext uri="{9D8B030D-6E8A-4147-A177-3AD203B41FA5}">
                      <a16:colId xmlns:a16="http://schemas.microsoft.com/office/drawing/2014/main" val="2775290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Goals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Much More Than Expected (+2)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Somewhat More Than Expected (+1)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Exactly as Expected (0)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Somewhat Less Than Expected (-1)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Much Less Than Expected (-2)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Total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4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Follow Ups with Clients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2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Seek Out New Resources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4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 Client Outcomes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7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4024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3D2D8557-BBBE-46F2-95E3-DB2CC68109A8}"/>
              </a:ext>
            </a:extLst>
          </p:cNvPr>
          <p:cNvSpPr/>
          <p:nvPr/>
        </p:nvSpPr>
        <p:spPr>
          <a:xfrm>
            <a:off x="521282" y="926296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goal attainment scaling you create trackable metrics for goals.</a:t>
            </a:r>
          </a:p>
        </p:txBody>
      </p:sp>
    </p:spTree>
    <p:extLst>
      <p:ext uri="{BB962C8B-B14F-4D97-AF65-F5344CB8AC3E}">
        <p14:creationId xmlns:p14="http://schemas.microsoft.com/office/powerpoint/2010/main" val="351475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C6BA2AA-09D7-468E-ABEC-4D85778731A4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7764439" y="2341590"/>
            <a:ext cx="833901" cy="44586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34ED878-C89A-4F2B-B232-253682E1E08A}"/>
              </a:ext>
            </a:extLst>
          </p:cNvPr>
          <p:cNvCxnSpPr>
            <a:cxnSpLocks/>
          </p:cNvCxnSpPr>
          <p:nvPr/>
        </p:nvCxnSpPr>
        <p:spPr>
          <a:xfrm flipV="1">
            <a:off x="6608448" y="2809814"/>
            <a:ext cx="1065108" cy="117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83AA802-0713-4D43-BD1E-A276CDC098E9}"/>
              </a:ext>
            </a:extLst>
          </p:cNvPr>
          <p:cNvCxnSpPr>
            <a:cxnSpLocks/>
            <a:stCxn id="100" idx="7"/>
            <a:endCxn id="102" idx="3"/>
          </p:cNvCxnSpPr>
          <p:nvPr/>
        </p:nvCxnSpPr>
        <p:spPr>
          <a:xfrm flipV="1">
            <a:off x="5519360" y="2862100"/>
            <a:ext cx="961440" cy="8855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D56642C-EF27-46BD-9D40-300B0E9A6A67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4430272" y="3849922"/>
            <a:ext cx="986861" cy="4208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C98431D-CB1B-4E43-B08D-FC8AA308F68F}"/>
              </a:ext>
            </a:extLst>
          </p:cNvPr>
          <p:cNvCxnSpPr>
            <a:cxnSpLocks/>
            <a:endCxn id="99" idx="3"/>
          </p:cNvCxnSpPr>
          <p:nvPr/>
        </p:nvCxnSpPr>
        <p:spPr>
          <a:xfrm flipV="1">
            <a:off x="3443412" y="4325954"/>
            <a:ext cx="935747" cy="42424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06BC61E-2164-4C1F-A2F0-CCA55892E166}"/>
              </a:ext>
            </a:extLst>
          </p:cNvPr>
          <p:cNvCxnSpPr>
            <a:cxnSpLocks/>
          </p:cNvCxnSpPr>
          <p:nvPr/>
        </p:nvCxnSpPr>
        <p:spPr>
          <a:xfrm>
            <a:off x="2300368" y="4752558"/>
            <a:ext cx="114304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514198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Goal Attainment Scaling Social Worker Example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2A2FE-49FD-43FA-B0F8-0BFD9880DE63}"/>
              </a:ext>
            </a:extLst>
          </p:cNvPr>
          <p:cNvCxnSpPr>
            <a:cxnSpLocks/>
          </p:cNvCxnSpPr>
          <p:nvPr/>
        </p:nvCxnSpPr>
        <p:spPr>
          <a:xfrm>
            <a:off x="1903632" y="5251620"/>
            <a:ext cx="831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86117-78BC-42F3-8F17-22890FDD6E29}"/>
              </a:ext>
            </a:extLst>
          </p:cNvPr>
          <p:cNvCxnSpPr>
            <a:cxnSpLocks/>
          </p:cNvCxnSpPr>
          <p:nvPr/>
        </p:nvCxnSpPr>
        <p:spPr>
          <a:xfrm flipV="1">
            <a:off x="1903632" y="1665340"/>
            <a:ext cx="0" cy="359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3295BB-BA47-4F0E-A342-EE67222E9E33}"/>
              </a:ext>
            </a:extLst>
          </p:cNvPr>
          <p:cNvCxnSpPr>
            <a:cxnSpLocks/>
          </p:cNvCxnSpPr>
          <p:nvPr/>
        </p:nvCxnSpPr>
        <p:spPr>
          <a:xfrm>
            <a:off x="1903634" y="4763230"/>
            <a:ext cx="831300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F2431-B170-4AB9-9A27-A998433FDB93}"/>
              </a:ext>
            </a:extLst>
          </p:cNvPr>
          <p:cNvCxnSpPr>
            <a:cxnSpLocks/>
          </p:cNvCxnSpPr>
          <p:nvPr/>
        </p:nvCxnSpPr>
        <p:spPr>
          <a:xfrm>
            <a:off x="1903634" y="4274842"/>
            <a:ext cx="831300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211B7B-BAE6-4B33-ACE8-A1F64E58A06D}"/>
              </a:ext>
            </a:extLst>
          </p:cNvPr>
          <p:cNvCxnSpPr>
            <a:cxnSpLocks/>
          </p:cNvCxnSpPr>
          <p:nvPr/>
        </p:nvCxnSpPr>
        <p:spPr>
          <a:xfrm>
            <a:off x="1903634" y="3786454"/>
            <a:ext cx="831300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0A3C4-5BB2-42E8-A793-1A40D907516C}"/>
              </a:ext>
            </a:extLst>
          </p:cNvPr>
          <p:cNvCxnSpPr>
            <a:cxnSpLocks/>
          </p:cNvCxnSpPr>
          <p:nvPr/>
        </p:nvCxnSpPr>
        <p:spPr>
          <a:xfrm>
            <a:off x="1903634" y="3298066"/>
            <a:ext cx="831300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C7ABD7-9858-4322-9613-DBF734422C15}"/>
              </a:ext>
            </a:extLst>
          </p:cNvPr>
          <p:cNvSpPr txBox="1"/>
          <p:nvPr/>
        </p:nvSpPr>
        <p:spPr>
          <a:xfrm>
            <a:off x="1551523" y="4602340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CA72B-AEFC-4DCE-87D1-7889D69957A6}"/>
              </a:ext>
            </a:extLst>
          </p:cNvPr>
          <p:cNvSpPr txBox="1"/>
          <p:nvPr/>
        </p:nvSpPr>
        <p:spPr>
          <a:xfrm>
            <a:off x="1552254" y="4114397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BA360B-C460-4CB7-9E69-C805DADAEA88}"/>
              </a:ext>
            </a:extLst>
          </p:cNvPr>
          <p:cNvSpPr txBox="1"/>
          <p:nvPr/>
        </p:nvSpPr>
        <p:spPr>
          <a:xfrm>
            <a:off x="1552254" y="3624241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C20B2-0FBD-4C36-8A58-740A1AD590A6}"/>
              </a:ext>
            </a:extLst>
          </p:cNvPr>
          <p:cNvSpPr txBox="1"/>
          <p:nvPr/>
        </p:nvSpPr>
        <p:spPr>
          <a:xfrm>
            <a:off x="1614039" y="314644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52AEF8-9537-4071-82A6-673AD22586DF}"/>
              </a:ext>
            </a:extLst>
          </p:cNvPr>
          <p:cNvSpPr txBox="1"/>
          <p:nvPr/>
        </p:nvSpPr>
        <p:spPr>
          <a:xfrm>
            <a:off x="1620539" y="26562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B5EF3B-4B52-40F9-9E30-4FEA04506726}"/>
              </a:ext>
            </a:extLst>
          </p:cNvPr>
          <p:cNvCxnSpPr>
            <a:cxnSpLocks/>
          </p:cNvCxnSpPr>
          <p:nvPr/>
        </p:nvCxnSpPr>
        <p:spPr>
          <a:xfrm>
            <a:off x="1922401" y="2809678"/>
            <a:ext cx="829423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68EF09-0965-4CF9-953D-B3D26E690279}"/>
              </a:ext>
            </a:extLst>
          </p:cNvPr>
          <p:cNvCxnSpPr>
            <a:cxnSpLocks/>
          </p:cNvCxnSpPr>
          <p:nvPr/>
        </p:nvCxnSpPr>
        <p:spPr>
          <a:xfrm>
            <a:off x="1911866" y="2321290"/>
            <a:ext cx="830477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3CEC28-2764-4170-9A88-87C0C53233C5}"/>
              </a:ext>
            </a:extLst>
          </p:cNvPr>
          <p:cNvCxnSpPr>
            <a:cxnSpLocks/>
          </p:cNvCxnSpPr>
          <p:nvPr/>
        </p:nvCxnSpPr>
        <p:spPr>
          <a:xfrm>
            <a:off x="1915982" y="1832902"/>
            <a:ext cx="8300658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E9AE3C-BBF4-4C5B-A86C-CCCF7C4F70E6}"/>
              </a:ext>
            </a:extLst>
          </p:cNvPr>
          <p:cNvSpPr txBox="1"/>
          <p:nvPr/>
        </p:nvSpPr>
        <p:spPr>
          <a:xfrm>
            <a:off x="1627039" y="215463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31CB9-63B3-4A54-B29A-FD2B4A7A1679}"/>
              </a:ext>
            </a:extLst>
          </p:cNvPr>
          <p:cNvSpPr txBox="1"/>
          <p:nvPr/>
        </p:nvSpPr>
        <p:spPr>
          <a:xfrm>
            <a:off x="1633539" y="16653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3E4422-97A5-4E4D-971F-8886352A4A40}"/>
              </a:ext>
            </a:extLst>
          </p:cNvPr>
          <p:cNvSpPr txBox="1"/>
          <p:nvPr/>
        </p:nvSpPr>
        <p:spPr>
          <a:xfrm>
            <a:off x="1922401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DD4A2-08D8-4993-9A2E-23DA95308164}"/>
              </a:ext>
            </a:extLst>
          </p:cNvPr>
          <p:cNvSpPr txBox="1"/>
          <p:nvPr/>
        </p:nvSpPr>
        <p:spPr>
          <a:xfrm>
            <a:off x="2991757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7B686E-FF4C-47EF-9CA3-4A1735EACC41}"/>
              </a:ext>
            </a:extLst>
          </p:cNvPr>
          <p:cNvSpPr txBox="1"/>
          <p:nvPr/>
        </p:nvSpPr>
        <p:spPr>
          <a:xfrm>
            <a:off x="4061113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93A53-09F7-451A-8BDF-08C8BCE5ACB2}"/>
              </a:ext>
            </a:extLst>
          </p:cNvPr>
          <p:cNvSpPr txBox="1"/>
          <p:nvPr/>
        </p:nvSpPr>
        <p:spPr>
          <a:xfrm>
            <a:off x="5130469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640016-ED23-4CE6-A2C3-4364BCBF1CD2}"/>
              </a:ext>
            </a:extLst>
          </p:cNvPr>
          <p:cNvSpPr txBox="1"/>
          <p:nvPr/>
        </p:nvSpPr>
        <p:spPr>
          <a:xfrm>
            <a:off x="6199825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EE6AF-035E-4BF3-AC63-88E17B7C154C}"/>
              </a:ext>
            </a:extLst>
          </p:cNvPr>
          <p:cNvSpPr txBox="1"/>
          <p:nvPr/>
        </p:nvSpPr>
        <p:spPr>
          <a:xfrm>
            <a:off x="7269181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45931B-ACB5-4137-ACF9-37BCE585F93C}"/>
              </a:ext>
            </a:extLst>
          </p:cNvPr>
          <p:cNvSpPr txBox="1"/>
          <p:nvPr/>
        </p:nvSpPr>
        <p:spPr>
          <a:xfrm>
            <a:off x="8338537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1DE437-0A79-4A4E-993B-5A135F2E6DDE}"/>
              </a:ext>
            </a:extLst>
          </p:cNvPr>
          <p:cNvSpPr txBox="1"/>
          <p:nvPr/>
        </p:nvSpPr>
        <p:spPr>
          <a:xfrm>
            <a:off x="9407892" y="5310393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Week 8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7A13D99-DF66-4E00-A130-471BCBD01F27}"/>
              </a:ext>
            </a:extLst>
          </p:cNvPr>
          <p:cNvSpPr/>
          <p:nvPr/>
        </p:nvSpPr>
        <p:spPr>
          <a:xfrm>
            <a:off x="2279196" y="4678587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5F8ECBE-2CD1-44A5-994E-34B2BAC010C2}"/>
              </a:ext>
            </a:extLst>
          </p:cNvPr>
          <p:cNvSpPr/>
          <p:nvPr/>
        </p:nvSpPr>
        <p:spPr>
          <a:xfrm>
            <a:off x="3320013" y="4678587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12A6147-5BEF-4D32-A97F-9AAC0BADA1E6}"/>
              </a:ext>
            </a:extLst>
          </p:cNvPr>
          <p:cNvSpPr/>
          <p:nvPr/>
        </p:nvSpPr>
        <p:spPr>
          <a:xfrm>
            <a:off x="4357987" y="4202555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488BA6A-4F7C-4E9C-AE63-CB1DF43DA58A}"/>
              </a:ext>
            </a:extLst>
          </p:cNvPr>
          <p:cNvSpPr/>
          <p:nvPr/>
        </p:nvSpPr>
        <p:spPr>
          <a:xfrm>
            <a:off x="5395961" y="3726523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D0D5785-3694-4D35-98BF-22C44533CDDA}"/>
              </a:ext>
            </a:extLst>
          </p:cNvPr>
          <p:cNvSpPr/>
          <p:nvPr/>
        </p:nvSpPr>
        <p:spPr>
          <a:xfrm>
            <a:off x="6459628" y="2738701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8A51269-B338-404F-B760-A1A50FFBDEFB}"/>
              </a:ext>
            </a:extLst>
          </p:cNvPr>
          <p:cNvSpPr/>
          <p:nvPr/>
        </p:nvSpPr>
        <p:spPr>
          <a:xfrm>
            <a:off x="8598340" y="2269304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6819DF4-6CBF-4D54-B381-5047DBA54331}"/>
              </a:ext>
            </a:extLst>
          </p:cNvPr>
          <p:cNvSpPr/>
          <p:nvPr/>
        </p:nvSpPr>
        <p:spPr>
          <a:xfrm>
            <a:off x="7648285" y="2736085"/>
            <a:ext cx="144571" cy="14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0DD4BA1-1F94-4039-A64E-5222BE0F4481}"/>
              </a:ext>
            </a:extLst>
          </p:cNvPr>
          <p:cNvSpPr/>
          <p:nvPr/>
        </p:nvSpPr>
        <p:spPr>
          <a:xfrm>
            <a:off x="521282" y="926296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You can chart scores over time to see progress towards reaching &amp; maintaining goals. </a:t>
            </a:r>
          </a:p>
        </p:txBody>
      </p:sp>
    </p:spTree>
    <p:extLst>
      <p:ext uri="{BB962C8B-B14F-4D97-AF65-F5344CB8AC3E}">
        <p14:creationId xmlns:p14="http://schemas.microsoft.com/office/powerpoint/2010/main" val="239513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S Change Frame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D0D3"/>
      </a:accent1>
      <a:accent2>
        <a:srgbClr val="CF7FCB"/>
      </a:accent2>
      <a:accent3>
        <a:srgbClr val="23EA79"/>
      </a:accent3>
      <a:accent4>
        <a:srgbClr val="46B2F9"/>
      </a:accent4>
      <a:accent5>
        <a:srgbClr val="FF819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381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Levels &amp; Methods of Social Work Evaluation</vt:lpstr>
      <vt:lpstr>Goal Attainment Scaling</vt:lpstr>
      <vt:lpstr>Goal Attainment Scaling Social Worker Example</vt:lpstr>
      <vt:lpstr>Goal Attainment Scaling Social Worker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Crolley</dc:creator>
  <cp:lastModifiedBy>Francesca Crolley</cp:lastModifiedBy>
  <cp:revision>25</cp:revision>
  <dcterms:created xsi:type="dcterms:W3CDTF">2020-06-29T22:04:37Z</dcterms:created>
  <dcterms:modified xsi:type="dcterms:W3CDTF">2022-12-19T22:44:42Z</dcterms:modified>
</cp:coreProperties>
</file>